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1" r:id="rId36"/>
    <p:sldId id="319"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Lst>
  <p:sldSz cx="9144000" cy="5143500" type="screen16x9"/>
  <p:notesSz cx="6858000" cy="9144000"/>
  <p:embeddedFontLst>
    <p:embeddedFont>
      <p:font typeface="Anton" panose="020B0604020202020204" charset="0"/>
      <p:regular r:id="rId65"/>
    </p:embeddedFont>
    <p:embeddedFont>
      <p:font typeface="Advent Pro Light" panose="020B0604020202020204" charset="0"/>
      <p:regular r:id="rId66"/>
      <p:bold r:id="rId67"/>
    </p:embeddedFont>
    <p:embeddedFont>
      <p:font typeface="Fira Sans Condensed" panose="020B0604020202020204" charset="0"/>
      <p:regular r:id="rId68"/>
      <p:bold r:id="rId69"/>
      <p:italic r:id="rId70"/>
      <p:boldItalic r:id="rId71"/>
    </p:embeddedFont>
    <p:embeddedFont>
      <p:font typeface="Josefin Slab" panose="020B0604020202020204" charset="0"/>
      <p:regular r:id="rId72"/>
      <p:bold r:id="rId73"/>
      <p:italic r:id="rId74"/>
      <p:boldItalic r:id="rId75"/>
    </p:embeddedFont>
    <p:embeddedFont>
      <p:font typeface="Rajdhani" panose="020B0604020202020204" charset="0"/>
      <p:regular r:id="rId76"/>
      <p:bold r:id="rId77"/>
    </p:embeddedFont>
    <p:embeddedFont>
      <p:font typeface="Fira Sans Condensed Light" panose="020B060402020202020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b1d721eed2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b1d721eed2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UVMapping proses assign point 2d to 3d pada geometri</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 Standarnya adalah THREE.LinearFilter , yang mengambil empat texel terdekat dan interpolasi bilinear di antara mereka. </a:t>
            </a:r>
            <a:endParaRPr/>
          </a:p>
          <a:p>
            <a:pPr marL="0" lvl="0" indent="0" algn="l" rtl="0">
              <a:spcBef>
                <a:spcPts val="0"/>
              </a:spcBef>
              <a:spcAft>
                <a:spcPts val="0"/>
              </a:spcAft>
              <a:buClr>
                <a:schemeClr val="dk1"/>
              </a:buClr>
              <a:buSzPts val="1100"/>
              <a:buFont typeface="Arial"/>
              <a:buNone/>
            </a:pPr>
            <a:r>
              <a:rPr lang="en"/>
              <a:t>--- Opsi lainnya adalah THREE.NearestFilter , yang menggunakan nilai texel terdekat.</a:t>
            </a:r>
            <a:endParaRPr/>
          </a:p>
          <a:p>
            <a:pPr marL="0" lvl="0" indent="0" algn="l" rtl="0">
              <a:spcBef>
                <a:spcPts val="0"/>
              </a:spcBef>
              <a:spcAft>
                <a:spcPts val="0"/>
              </a:spcAft>
              <a:buClr>
                <a:schemeClr val="dk1"/>
              </a:buClr>
              <a:buSzPts val="1100"/>
              <a:buFont typeface="Arial"/>
              <a:buNone/>
            </a:pPr>
            <a:r>
              <a:rPr lang="en"/>
              <a:t>Lihat halaman konstanta tekstur untuk mengetahui detailnya.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 Standarnya adalah THREE.LinearMipmapLinearFilter , yang menggunakan mipmapping dan filter trilinear.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b1d721eed2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b1d721eed2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Standarnya adalah THREE.UnsignedByteType , yang akan digunakan untuk sebagian besar format tekstur.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b1d721eed2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b1d721eed2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Matrix auto update: digunakan untuk melakukan pembaruan pada UV-transform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b1d721eed2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b1d721eed2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b1d721eed2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b1d721eed2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1d721eed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1d721eed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Semua metode EventDispatcher di kelas ini.</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.updateMatrix () : null</a:t>
            </a:r>
            <a:endParaRPr/>
          </a:p>
          <a:p>
            <a:pPr marL="0" lvl="0" indent="0" algn="l" rtl="0">
              <a:spcBef>
                <a:spcPts val="0"/>
              </a:spcBef>
              <a:spcAft>
                <a:spcPts val="0"/>
              </a:spcAft>
              <a:buClr>
                <a:schemeClr val="dk1"/>
              </a:buClr>
              <a:buSzPts val="1100"/>
              <a:buFont typeface="Arial"/>
              <a:buNone/>
            </a:pPr>
            <a:r>
              <a:rPr lang="en"/>
              <a:t>Mengupdate tekstur transformasi uv dari properti tekstur .offset, .repeat, .rotation, dan .center.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.clone () : Texture</a:t>
            </a:r>
            <a:endParaRPr/>
          </a:p>
          <a:p>
            <a:pPr marL="0" lvl="0" indent="0" algn="l" rtl="0">
              <a:spcBef>
                <a:spcPts val="0"/>
              </a:spcBef>
              <a:spcAft>
                <a:spcPts val="0"/>
              </a:spcAft>
              <a:buClr>
                <a:schemeClr val="dk1"/>
              </a:buClr>
              <a:buSzPts val="1100"/>
              <a:buFont typeface="Arial"/>
              <a:buNone/>
            </a:pPr>
            <a:r>
              <a:rPr lang="en"/>
              <a:t>Membuat copy dari tekstur. </a:t>
            </a:r>
            <a:endParaRPr/>
          </a:p>
          <a:p>
            <a:pPr marL="0" lvl="0" indent="0" algn="l" rtl="0">
              <a:spcBef>
                <a:spcPts val="0"/>
              </a:spcBef>
              <a:spcAft>
                <a:spcPts val="0"/>
              </a:spcAft>
              <a:buClr>
                <a:schemeClr val="dk1"/>
              </a:buClr>
              <a:buSzPts val="1100"/>
              <a:buFont typeface="Arial"/>
              <a:buNone/>
            </a:pPr>
            <a:r>
              <a:rPr lang="en"/>
              <a:t>!! Note this is not a "deep copy", the image is shared.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.toJSON ( meta : Object ) : Objek</a:t>
            </a:r>
            <a:endParaRPr/>
          </a:p>
          <a:p>
            <a:pPr marL="0" lvl="0" indent="0" algn="l" rtl="0">
              <a:spcBef>
                <a:spcPts val="0"/>
              </a:spcBef>
              <a:spcAft>
                <a:spcPts val="0"/>
              </a:spcAft>
              <a:buClr>
                <a:schemeClr val="dk1"/>
              </a:buClr>
              <a:buSzPts val="1100"/>
              <a:buFont typeface="Arial"/>
              <a:buNone/>
            </a:pPr>
            <a:r>
              <a:rPr lang="en"/>
              <a:t>meta -- objek opsional yang berisi metadata.</a:t>
            </a:r>
            <a:endParaRPr/>
          </a:p>
          <a:p>
            <a:pPr marL="0" lvl="0" indent="0" algn="l" rtl="0">
              <a:spcBef>
                <a:spcPts val="0"/>
              </a:spcBef>
              <a:spcAft>
                <a:spcPts val="0"/>
              </a:spcAft>
              <a:buClr>
                <a:schemeClr val="dk1"/>
              </a:buClr>
              <a:buSzPts val="1100"/>
              <a:buFont typeface="Arial"/>
              <a:buNone/>
            </a:pPr>
            <a:r>
              <a:rPr lang="en"/>
              <a:t>Mengubah tekstur ke three.js objek JSON/format scene.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.dispose () : null</a:t>
            </a:r>
            <a:endParaRPr/>
          </a:p>
          <a:p>
            <a:pPr marL="0" lvl="0" indent="0" algn="l" rtl="0">
              <a:spcBef>
                <a:spcPts val="0"/>
              </a:spcBef>
              <a:spcAft>
                <a:spcPts val="0"/>
              </a:spcAft>
              <a:buClr>
                <a:schemeClr val="dk1"/>
              </a:buClr>
              <a:buSzPts val="1100"/>
              <a:buFont typeface="Arial"/>
              <a:buNone/>
            </a:pPr>
            <a:r>
              <a:rPr lang="en"/>
              <a:t>Memanggil EventDispatcher.dispatchEvent dengan sebuah tipe event'dispose'.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.transformUv ( uv : Vector2 ) : Vector2</a:t>
            </a:r>
            <a:endParaRPr/>
          </a:p>
          <a:p>
            <a:pPr marL="0" lvl="0" indent="0" algn="l" rtl="0">
              <a:spcBef>
                <a:spcPts val="0"/>
              </a:spcBef>
              <a:spcAft>
                <a:spcPts val="0"/>
              </a:spcAft>
              <a:buClr>
                <a:schemeClr val="dk1"/>
              </a:buClr>
              <a:buSzPts val="1100"/>
              <a:buFont typeface="Arial"/>
              <a:buNone/>
            </a:pPr>
            <a:r>
              <a:rPr lang="en"/>
              <a:t>Mengubah basis UV pada nilai tekstur .offset, .repeat, .wrapS, .wrapT dan properti .flipY.</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b1d721eed2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b1d721eed2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b1d721eed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b1d721eed2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b1d721eed2_4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b1d721eed2_4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b1d721eed2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b1d721eed2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b1b83bfbfd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b1b83bfbfd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b1b559e61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b1b559e61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b1b559e61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b1b559e61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b1b559e61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b1b559e61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b1b83bfbfd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b1b83bfbfd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b1d721eed2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b1d721eed2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b1d721eed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b1d721eed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b1d721eed2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b1d721eed2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Bump map hanya memiliki kedalaman pixel tertentu saja, tidak bergantung pada arah, jadi untuk lebih jelasnya bisa digunakan Normal map</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b1d721eed2_1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b1d721eed2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Dengan begitu details texture pada normal map akan lebih terlihat, namun aplikasi normal map ini tidak semudah bump map, karena membutuhkan Blender atau Photoshop untuk menghasilkan texture input kan high-resolution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b1d721eed2_1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b1d721eed2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Bump map hanya memiliki kedalaman pixel tertentu saja, tidak bergantung pada arah, jadi untuk lebih jelasnya bisa digunakan Normal map</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b1b83bfbfd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b1b83bfbfd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b1d721eed2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b1d721eed2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b1d721eed2_6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b1d721eed2_6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b1d721eed2_6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b1d721eed2_6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b1b559e61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b1b559e61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b1b559e61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b1b559e61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08050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1b83bfbfd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1b83bfbfd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b1d721eed2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b1d721eed2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b1d721eed2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b1d721eed2_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b1d721eed2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b1d721eed2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b1d721eed2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b1d721eed2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b1d721eed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b1d721eed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b1d721eed2_3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b1d721eed2_3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b1d721eed2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b1d721eed2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b1b83bfbf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b1b83bfbf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b1d721eed2_6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b1d721eed2_6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b1d721eed2_3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b1d721eed2_3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b1d721eed2_3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b1d721eed2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b1b83bfbfd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b1b83bfbfd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b1d721eed2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b1d721eed2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b1d721eed2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b1d721eed2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Jika repeatwrapping tidak digunakan, default nya ialah dengan constant ClampToEdgeWraping</a:t>
            </a:r>
            <a:endParaRPr/>
          </a:p>
          <a:p>
            <a:pPr marL="0" lvl="0" indent="0" algn="l" rtl="0">
              <a:spcBef>
                <a:spcPts val="0"/>
              </a:spcBef>
              <a:spcAft>
                <a:spcPts val="0"/>
              </a:spcAft>
              <a:buNone/>
            </a:pPr>
            <a:endParaRPr/>
          </a:p>
          <a:p>
            <a:pPr marL="0" lvl="0" indent="0" algn="l" rtl="0">
              <a:spcBef>
                <a:spcPts val="0"/>
              </a:spcBef>
              <a:spcAft>
                <a:spcPts val="0"/>
              </a:spcAft>
              <a:buNone/>
            </a:pPr>
            <a:r>
              <a:rPr lang="en"/>
              <a:t>Jika dengan repeatwrapping, property untuk perulangannya dapat di set dengan repeatX dan repeat Y</a:t>
            </a:r>
            <a:endParaRPr/>
          </a:p>
          <a:p>
            <a:pPr marL="457200" lvl="0" indent="-298450" algn="l" rtl="0">
              <a:spcBef>
                <a:spcPts val="0"/>
              </a:spcBef>
              <a:spcAft>
                <a:spcPts val="0"/>
              </a:spcAft>
              <a:buSzPts val="1100"/>
              <a:buChar char="-"/>
            </a:pPr>
            <a:r>
              <a:rPr lang="en"/>
              <a:t>repeatX : mendefinisikan texture berulang sepanjang x axis</a:t>
            </a:r>
            <a:endParaRPr/>
          </a:p>
          <a:p>
            <a:pPr marL="457200" lvl="0" indent="-298450" algn="l" rtl="0">
              <a:spcBef>
                <a:spcPts val="0"/>
              </a:spcBef>
              <a:spcAft>
                <a:spcPts val="0"/>
              </a:spcAft>
              <a:buSzPts val="1100"/>
              <a:buChar char="-"/>
            </a:pPr>
            <a:r>
              <a:rPr lang="en"/>
              <a:t>repeatY : </a:t>
            </a:r>
            <a:r>
              <a:rPr lang="en">
                <a:solidFill>
                  <a:schemeClr val="dk1"/>
                </a:solidFill>
              </a:rPr>
              <a:t>mendefinisikan texture berulang sepanjang y axis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b1b83bfbfd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b1b83bfbfd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b1b83bfbfd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b1b83bfbfd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b1d721eed2_6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b1d721eed2_6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b1d721eed2_6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b1d721eed2_6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b1b83bfbfd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b1b83bfbfd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c74288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c74288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b1c74288d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b1c74288d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b1d721eed2_6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b1d721eed2_6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b1d721eed2_6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b1d721eed2_6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TEKSTUR : ukuran dan susunan (jaringan) bagian suatu benda; jalinan atau penyatuan bagian-bagian sesuatu sehingga membentuk suatu benda (seperti susunan serat dalam kain, susunan sel-sel dalam tubuh)</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b1c74288d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b1c74288d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b1b83bfbfd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b1b83bfbf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b1b83bfbf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b1b83bfbf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1d721eed2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1d721eed2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b1b83bfbfd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b1b83bfbfd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4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6006000" y="2320225"/>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0" name="Google Shape;70;p17"/>
          <p:cNvSpPr txBox="1">
            <a:spLocks noGrp="1"/>
          </p:cNvSpPr>
          <p:nvPr>
            <p:ph type="subTitle" idx="2"/>
          </p:nvPr>
        </p:nvSpPr>
        <p:spPr>
          <a:xfrm>
            <a:off x="6006000" y="3478616"/>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1" name="Google Shape;71;p17"/>
          <p:cNvSpPr txBox="1">
            <a:spLocks noGrp="1"/>
          </p:cNvSpPr>
          <p:nvPr>
            <p:ph type="title" hasCustomPrompt="1"/>
          </p:nvPr>
        </p:nvSpPr>
        <p:spPr>
          <a:xfrm>
            <a:off x="6006000" y="1954025"/>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2" name="Google Shape;72;p17"/>
          <p:cNvSpPr txBox="1">
            <a:spLocks noGrp="1"/>
          </p:cNvSpPr>
          <p:nvPr>
            <p:ph type="title" idx="3" hasCustomPrompt="1"/>
          </p:nvPr>
        </p:nvSpPr>
        <p:spPr>
          <a:xfrm>
            <a:off x="6006000" y="3100474"/>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3" name="Google Shape;73;p17"/>
          <p:cNvSpPr txBox="1">
            <a:spLocks noGrp="1"/>
          </p:cNvSpPr>
          <p:nvPr>
            <p:ph type="title" idx="4"/>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BLANK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7200"/>
            </a:lvl1pPr>
            <a:lvl2pPr lvl="1" algn="ctr" rtl="0">
              <a:spcBef>
                <a:spcPts val="0"/>
              </a:spcBef>
              <a:spcAft>
                <a:spcPts val="0"/>
              </a:spcAft>
              <a:buClr>
                <a:srgbClr val="F3F3F3"/>
              </a:buClr>
              <a:buSzPts val="5200"/>
              <a:buNone/>
              <a:defRPr sz="5200">
                <a:solidFill>
                  <a:srgbClr val="F3F3F3"/>
                </a:solidFill>
              </a:defRPr>
            </a:lvl2pPr>
            <a:lvl3pPr lvl="2" algn="ctr" rtl="0">
              <a:spcBef>
                <a:spcPts val="0"/>
              </a:spcBef>
              <a:spcAft>
                <a:spcPts val="0"/>
              </a:spcAft>
              <a:buClr>
                <a:srgbClr val="F3F3F3"/>
              </a:buClr>
              <a:buSzPts val="5200"/>
              <a:buNone/>
              <a:defRPr sz="5200">
                <a:solidFill>
                  <a:srgbClr val="F3F3F3"/>
                </a:solidFill>
              </a:defRPr>
            </a:lvl3pPr>
            <a:lvl4pPr lvl="3" algn="ctr" rtl="0">
              <a:spcBef>
                <a:spcPts val="0"/>
              </a:spcBef>
              <a:spcAft>
                <a:spcPts val="0"/>
              </a:spcAft>
              <a:buClr>
                <a:srgbClr val="F3F3F3"/>
              </a:buClr>
              <a:buSzPts val="5200"/>
              <a:buNone/>
              <a:defRPr sz="5200">
                <a:solidFill>
                  <a:srgbClr val="F3F3F3"/>
                </a:solidFill>
              </a:defRPr>
            </a:lvl4pPr>
            <a:lvl5pPr lvl="4" algn="ctr" rtl="0">
              <a:spcBef>
                <a:spcPts val="0"/>
              </a:spcBef>
              <a:spcAft>
                <a:spcPts val="0"/>
              </a:spcAft>
              <a:buClr>
                <a:srgbClr val="F3F3F3"/>
              </a:buClr>
              <a:buSzPts val="5200"/>
              <a:buNone/>
              <a:defRPr sz="5200">
                <a:solidFill>
                  <a:srgbClr val="F3F3F3"/>
                </a:solidFill>
              </a:defRPr>
            </a:lvl5pPr>
            <a:lvl6pPr lvl="5" algn="ctr" rtl="0">
              <a:spcBef>
                <a:spcPts val="0"/>
              </a:spcBef>
              <a:spcAft>
                <a:spcPts val="0"/>
              </a:spcAft>
              <a:buClr>
                <a:srgbClr val="F3F3F3"/>
              </a:buClr>
              <a:buSzPts val="5200"/>
              <a:buNone/>
              <a:defRPr sz="5200">
                <a:solidFill>
                  <a:srgbClr val="F3F3F3"/>
                </a:solidFill>
              </a:defRPr>
            </a:lvl6pPr>
            <a:lvl7pPr lvl="6" algn="ctr" rtl="0">
              <a:spcBef>
                <a:spcPts val="0"/>
              </a:spcBef>
              <a:spcAft>
                <a:spcPts val="0"/>
              </a:spcAft>
              <a:buClr>
                <a:srgbClr val="F3F3F3"/>
              </a:buClr>
              <a:buSzPts val="5200"/>
              <a:buNone/>
              <a:defRPr sz="5200">
                <a:solidFill>
                  <a:srgbClr val="F3F3F3"/>
                </a:solidFill>
              </a:defRPr>
            </a:lvl7pPr>
            <a:lvl8pPr lvl="7" algn="ctr" rtl="0">
              <a:spcBef>
                <a:spcPts val="0"/>
              </a:spcBef>
              <a:spcAft>
                <a:spcPts val="0"/>
              </a:spcAft>
              <a:buClr>
                <a:srgbClr val="F3F3F3"/>
              </a:buClr>
              <a:buSzPts val="5200"/>
              <a:buNone/>
              <a:defRPr sz="5200">
                <a:solidFill>
                  <a:srgbClr val="F3F3F3"/>
                </a:solidFill>
              </a:defRPr>
            </a:lvl8pPr>
            <a:lvl9pPr lvl="8" algn="ctr" rtl="0">
              <a:spcBef>
                <a:spcPts val="0"/>
              </a:spcBef>
              <a:spcAft>
                <a:spcPts val="0"/>
              </a:spcAft>
              <a:buClr>
                <a:srgbClr val="F3F3F3"/>
              </a:buClr>
              <a:buSzPts val="5200"/>
              <a:buNone/>
              <a:defRPr sz="5200">
                <a:solidFill>
                  <a:srgbClr val="F3F3F3"/>
                </a:solidFill>
              </a:defRPr>
            </a:lvl9pPr>
          </a:lstStyle>
          <a:p>
            <a:endParaRPr/>
          </a:p>
        </p:txBody>
      </p:sp>
      <p:sp>
        <p:nvSpPr>
          <p:cNvPr id="90" name="Google Shape;90;p19"/>
          <p:cNvSpPr txBox="1">
            <a:spLocks noGrp="1"/>
          </p:cNvSpPr>
          <p:nvPr>
            <p:ph type="subTitle" idx="1"/>
          </p:nvPr>
        </p:nvSpPr>
        <p:spPr>
          <a:xfrm>
            <a:off x="2561975" y="2225200"/>
            <a:ext cx="4020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2800"/>
              <a:buNone/>
              <a:defRPr sz="1400">
                <a:solidFill>
                  <a:srgbClr val="F3F3F3"/>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sp>
        <p:nvSpPr>
          <p:cNvPr id="91" name="Google Shape;91;p19"/>
          <p:cNvSpPr txBox="1"/>
          <p:nvPr/>
        </p:nvSpPr>
        <p:spPr>
          <a:xfrm>
            <a:off x="2813425" y="3796475"/>
            <a:ext cx="3517500" cy="5694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lang="en" sz="900" b="1">
                <a:solidFill>
                  <a:srgbClr val="F3F3F3"/>
                </a:solidFill>
                <a:uFill>
                  <a:noFill/>
                </a:uFill>
                <a:latin typeface="Fira Sans Condensed"/>
                <a:ea typeface="Fira Sans Condensed"/>
                <a:cs typeface="Fira Sans Condensed"/>
                <a:sym typeface="Fira Sans Condensed"/>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lang="en" sz="900" b="1">
                <a:solidFill>
                  <a:srgbClr val="F3F3F3"/>
                </a:solidFill>
                <a:uFill>
                  <a:noFill/>
                </a:uFill>
                <a:latin typeface="Fira Sans Condensed"/>
                <a:ea typeface="Fira Sans Condensed"/>
                <a:cs typeface="Fira Sans Condensed"/>
                <a:sym typeface="Fira Sans Condensed"/>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lang="en" sz="900" b="1">
                <a:solidFill>
                  <a:srgbClr val="F3F3F3"/>
                </a:solidFill>
                <a:uFill>
                  <a:noFill/>
                </a:uFill>
                <a:latin typeface="Fira Sans Condensed"/>
                <a:ea typeface="Fira Sans Condensed"/>
                <a:cs typeface="Fira Sans Condensed"/>
                <a:sym typeface="Fira Sans Condensed"/>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marL="0" lvl="0" indent="0" algn="ctr" rtl="0">
              <a:spcBef>
                <a:spcPts val="300"/>
              </a:spcBef>
              <a:spcAft>
                <a:spcPts val="0"/>
              </a:spcAft>
              <a:buNone/>
            </a:pP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jpg"/><Relationship Id="rId7" Type="http://schemas.openxmlformats.org/officeDocument/2006/relationships/image" Target="../media/image31.jp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s://www.freepik.com/free-vector/abstract-artificial-intelligence-background_2741944.htm"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hyperlink" Target="https://www.freepik.com/free-vector/simple-geometric-monoline-logos_1354086.htm/?utm_source=slidesgo_template&amp;utm_medium=referral-link&amp;utm_campaign=sg_resources&amp;utm_content=freepik" TargetMode="External"/><Relationship Id="rId5" Type="http://schemas.openxmlformats.org/officeDocument/2006/relationships/hyperlink" Target="https://www.freepik.com/free-vector/artificial-face-recognition-abstract-technology_5500780.htm/?utm_source=slidesgo_template&amp;utm_medium=referral-link&amp;utm_campaign=sg_resources&amp;utm_content=freepik" TargetMode="External"/><Relationship Id="rId4" Type="http://schemas.openxmlformats.org/officeDocument/2006/relationships/hyperlink" Target="https://www.freepik.com/free-vector/abstract-technology-particle-background_5617352.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98" name="Google Shape;98;p2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600">
                <a:latin typeface="Rajdhani"/>
                <a:ea typeface="Rajdhani"/>
                <a:cs typeface="Rajdhani"/>
                <a:sym typeface="Rajdhani"/>
              </a:rPr>
              <a:t>BEKERJA DENGAN TEKSTUR</a:t>
            </a:r>
            <a:endParaRPr sz="5600">
              <a:latin typeface="Rajdhani"/>
              <a:ea typeface="Rajdhani"/>
              <a:cs typeface="Rajdhani"/>
              <a:sym typeface="Rajdhani"/>
            </a:endParaRPr>
          </a:p>
        </p:txBody>
      </p:sp>
      <p:sp>
        <p:nvSpPr>
          <p:cNvPr id="99" name="Google Shape;99;p2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Sans Condensed Light"/>
                <a:ea typeface="Fira Sans Condensed Light"/>
                <a:cs typeface="Fira Sans Condensed Light"/>
                <a:sym typeface="Fira Sans Condensed Light"/>
              </a:rPr>
              <a:t>Oleh kelompok 7</a:t>
            </a:r>
            <a:endParaRPr>
              <a:latin typeface="Fira Sans Condensed Light"/>
              <a:ea typeface="Fira Sans Condensed Light"/>
              <a:cs typeface="Fira Sans Condensed Light"/>
              <a:sym typeface="Fira Sans Condensed Light"/>
            </a:endParaRPr>
          </a:p>
        </p:txBody>
      </p:sp>
      <p:pic>
        <p:nvPicPr>
          <p:cNvPr id="100" name="Google Shape;100;p22"/>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
        <p:nvSpPr>
          <p:cNvPr id="101" name="Google Shape;101;p22"/>
          <p:cNvSpPr txBox="1"/>
          <p:nvPr/>
        </p:nvSpPr>
        <p:spPr>
          <a:xfrm>
            <a:off x="784325" y="3900400"/>
            <a:ext cx="3694800" cy="10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600" b="1">
                <a:solidFill>
                  <a:schemeClr val="lt2"/>
                </a:solidFill>
                <a:latin typeface="Rajdhani"/>
                <a:ea typeface="Rajdhani"/>
                <a:cs typeface="Rajdhani"/>
                <a:sym typeface="Rajdhani"/>
              </a:rPr>
              <a:t>jipyeonk</a:t>
            </a:r>
            <a:endParaRPr sz="5600" b="1">
              <a:solidFill>
                <a:schemeClr val="lt2"/>
              </a:solidFill>
              <a:latin typeface="Rajdhani"/>
              <a:ea typeface="Rajdhani"/>
              <a:cs typeface="Rajdhani"/>
              <a:sym typeface="Rajdhan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3299550" y="16500"/>
            <a:ext cx="2544900" cy="99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Property</a:t>
            </a:r>
            <a:endParaRPr/>
          </a:p>
        </p:txBody>
      </p:sp>
      <p:sp>
        <p:nvSpPr>
          <p:cNvPr id="194" name="Google Shape;194;p31"/>
          <p:cNvSpPr txBox="1"/>
          <p:nvPr/>
        </p:nvSpPr>
        <p:spPr>
          <a:xfrm>
            <a:off x="381750" y="708300"/>
            <a:ext cx="8318100" cy="395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EFEFEF"/>
                </a:solidFill>
                <a:latin typeface="Fira Sans Condensed"/>
                <a:ea typeface="Fira Sans Condensed"/>
                <a:cs typeface="Fira Sans Condensed"/>
                <a:sym typeface="Fira Sans Condensed"/>
              </a:rPr>
              <a:t>.</a:t>
            </a:r>
            <a:r>
              <a:rPr lang="en" sz="1500" b="1">
                <a:solidFill>
                  <a:srgbClr val="EFEFEF"/>
                </a:solidFill>
                <a:latin typeface="Fira Sans Condensed"/>
                <a:ea typeface="Fira Sans Condensed"/>
                <a:cs typeface="Fira Sans Condensed"/>
                <a:sym typeface="Fira Sans Condensed"/>
              </a:rPr>
              <a:t>wrapS : number</a:t>
            </a:r>
            <a:endParaRPr sz="15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500">
                <a:solidFill>
                  <a:srgbClr val="EFEFEF"/>
                </a:solidFill>
                <a:latin typeface="Fira Sans Condensed"/>
                <a:ea typeface="Fira Sans Condensed"/>
                <a:cs typeface="Fira Sans Condensed"/>
                <a:sym typeface="Fira Sans Condensed"/>
              </a:rPr>
              <a:t>menentukan bagaimana tekstur dibungkus secara horizontal dan sesuai dengan U dalam UVMapping.</a:t>
            </a:r>
            <a:endParaRPr sz="15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500" b="1">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b="1">
                <a:solidFill>
                  <a:srgbClr val="EFEFEF"/>
                </a:solidFill>
                <a:latin typeface="Fira Sans Condensed"/>
                <a:ea typeface="Fira Sans Condensed"/>
                <a:cs typeface="Fira Sans Condensed"/>
                <a:sym typeface="Fira Sans Condensed"/>
              </a:rPr>
              <a:t>.</a:t>
            </a:r>
            <a:r>
              <a:rPr lang="en" sz="1500" b="1">
                <a:solidFill>
                  <a:srgbClr val="EFEFEF"/>
                </a:solidFill>
                <a:latin typeface="Fira Sans Condensed"/>
                <a:ea typeface="Fira Sans Condensed"/>
                <a:cs typeface="Fira Sans Condensed"/>
                <a:sym typeface="Fira Sans Condensed"/>
              </a:rPr>
              <a:t>wrapT : number</a:t>
            </a:r>
            <a:endParaRPr sz="15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500">
                <a:solidFill>
                  <a:srgbClr val="EFEFEF"/>
                </a:solidFill>
                <a:latin typeface="Fira Sans Condensed"/>
                <a:ea typeface="Fira Sans Condensed"/>
                <a:cs typeface="Fira Sans Condensed"/>
                <a:sym typeface="Fira Sans Condensed"/>
              </a:rPr>
              <a:t>menentukan bagaimana tekstur dibungkus secara vertikal dan sesuai dengan V dalam UVMapping.</a:t>
            </a:r>
            <a:endParaRPr sz="15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5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500" b="1">
                <a:solidFill>
                  <a:srgbClr val="EFEFEF"/>
                </a:solidFill>
                <a:latin typeface="Fira Sans Condensed"/>
                <a:ea typeface="Fira Sans Condensed"/>
                <a:cs typeface="Fira Sans Condensed"/>
                <a:sym typeface="Fira Sans Condensed"/>
              </a:rPr>
              <a:t>.magFilter : number</a:t>
            </a:r>
            <a:endParaRPr sz="15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500">
                <a:solidFill>
                  <a:srgbClr val="EFEFEF"/>
                </a:solidFill>
                <a:latin typeface="Fira Sans Condensed"/>
                <a:ea typeface="Fira Sans Condensed"/>
                <a:cs typeface="Fira Sans Condensed"/>
                <a:sym typeface="Fira Sans Condensed"/>
              </a:rPr>
              <a:t>Bagaimana tekstur diambil sampelnya ketika texel mencakup lebih dari satu piksel. </a:t>
            </a:r>
            <a:endParaRPr sz="1500">
              <a:solidFill>
                <a:srgbClr val="EFEFEF"/>
              </a:solidFill>
              <a:latin typeface="Fira Sans Condensed"/>
              <a:ea typeface="Fira Sans Condensed"/>
              <a:cs typeface="Fira Sans Condensed"/>
              <a:sym typeface="Fira Sans Condensed"/>
            </a:endParaRPr>
          </a:p>
          <a:p>
            <a:pPr marL="457200" lvl="0" indent="-323850" algn="l" rtl="0">
              <a:spcBef>
                <a:spcPts val="0"/>
              </a:spcBef>
              <a:spcAft>
                <a:spcPts val="0"/>
              </a:spcAft>
              <a:buClr>
                <a:srgbClr val="EFEFEF"/>
              </a:buClr>
              <a:buSzPts val="1500"/>
              <a:buFont typeface="Fira Sans Condensed"/>
              <a:buChar char="-"/>
            </a:pPr>
            <a:r>
              <a:rPr lang="en" sz="1500">
                <a:solidFill>
                  <a:srgbClr val="EFEFEF"/>
                </a:solidFill>
                <a:latin typeface="Fira Sans Condensed"/>
                <a:ea typeface="Fira Sans Condensed"/>
                <a:cs typeface="Fira Sans Condensed"/>
                <a:sym typeface="Fira Sans Condensed"/>
              </a:rPr>
              <a:t>THREE.LinearFilter (default)</a:t>
            </a:r>
            <a:endParaRPr sz="1500">
              <a:solidFill>
                <a:srgbClr val="EFEFEF"/>
              </a:solidFill>
              <a:latin typeface="Fira Sans Condensed"/>
              <a:ea typeface="Fira Sans Condensed"/>
              <a:cs typeface="Fira Sans Condensed"/>
              <a:sym typeface="Fira Sans Condensed"/>
            </a:endParaRPr>
          </a:p>
          <a:p>
            <a:pPr marL="457200" lvl="0" indent="-323850" algn="l" rtl="0">
              <a:spcBef>
                <a:spcPts val="0"/>
              </a:spcBef>
              <a:spcAft>
                <a:spcPts val="0"/>
              </a:spcAft>
              <a:buClr>
                <a:srgbClr val="EFEFEF"/>
              </a:buClr>
              <a:buSzPts val="1500"/>
              <a:buFont typeface="Fira Sans Condensed"/>
              <a:buChar char="-"/>
            </a:pPr>
            <a:r>
              <a:rPr lang="en" sz="1500">
                <a:solidFill>
                  <a:srgbClr val="EFEFEF"/>
                </a:solidFill>
                <a:latin typeface="Fira Sans Condensed"/>
                <a:ea typeface="Fira Sans Condensed"/>
                <a:cs typeface="Fira Sans Condensed"/>
                <a:sym typeface="Fira Sans Condensed"/>
              </a:rPr>
              <a:t>THREE.NearestFilter</a:t>
            </a:r>
            <a:endParaRPr sz="15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5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500" b="1">
                <a:solidFill>
                  <a:srgbClr val="EFEFEF"/>
                </a:solidFill>
                <a:latin typeface="Fira Sans Condensed"/>
                <a:ea typeface="Fira Sans Condensed"/>
                <a:cs typeface="Fira Sans Condensed"/>
                <a:sym typeface="Fira Sans Condensed"/>
              </a:rPr>
              <a:t>.minFilter : number</a:t>
            </a:r>
            <a:endParaRPr sz="1500" b="1">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500">
                <a:solidFill>
                  <a:srgbClr val="EFEFEF"/>
                </a:solidFill>
                <a:latin typeface="Fira Sans Condensed"/>
                <a:ea typeface="Fira Sans Condensed"/>
                <a:cs typeface="Fira Sans Condensed"/>
                <a:sym typeface="Fira Sans Condensed"/>
              </a:rPr>
              <a:t>Bagaimana tekstur diambil sampelnya saat texel mencakup kurang dari satu piksel.</a:t>
            </a:r>
            <a:endParaRPr sz="1500">
              <a:solidFill>
                <a:srgbClr val="EFEFEF"/>
              </a:solidFill>
              <a:latin typeface="Fira Sans Condensed"/>
              <a:ea typeface="Fira Sans Condensed"/>
              <a:cs typeface="Fira Sans Condensed"/>
              <a:sym typeface="Fira Sans Condensed"/>
            </a:endParaRPr>
          </a:p>
          <a:p>
            <a:pPr marL="457200" lvl="0" indent="-323850" algn="l" rtl="0">
              <a:spcBef>
                <a:spcPts val="0"/>
              </a:spcBef>
              <a:spcAft>
                <a:spcPts val="0"/>
              </a:spcAft>
              <a:buClr>
                <a:srgbClr val="EFEFEF"/>
              </a:buClr>
              <a:buSzPts val="1500"/>
              <a:buFont typeface="Fira Sans Condensed"/>
              <a:buChar char="-"/>
            </a:pPr>
            <a:r>
              <a:rPr lang="en" sz="1500">
                <a:solidFill>
                  <a:srgbClr val="EFEFEF"/>
                </a:solidFill>
                <a:latin typeface="Fira Sans Condensed"/>
                <a:ea typeface="Fira Sans Condensed"/>
                <a:cs typeface="Fira Sans Condensed"/>
                <a:sym typeface="Fira Sans Condensed"/>
              </a:rPr>
              <a:t>THREE.LinearMipmapLinearFilter (default)</a:t>
            </a:r>
            <a:endParaRPr sz="15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5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500" b="1">
                <a:solidFill>
                  <a:srgbClr val="EFEFEF"/>
                </a:solidFill>
                <a:latin typeface="Fira Sans Condensed"/>
                <a:ea typeface="Fira Sans Condensed"/>
                <a:cs typeface="Fira Sans Condensed"/>
                <a:sym typeface="Fira Sans Condensed"/>
              </a:rPr>
              <a:t>.anisotropy  : number</a:t>
            </a:r>
            <a:endParaRPr sz="15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500">
                <a:solidFill>
                  <a:srgbClr val="EFEFEF"/>
                </a:solidFill>
                <a:latin typeface="Fira Sans Condensed"/>
                <a:ea typeface="Fira Sans Condensed"/>
                <a:cs typeface="Fira Sans Condensed"/>
                <a:sym typeface="Fira Sans Condensed"/>
              </a:rPr>
              <a:t>Banyaknya sampel yang diambil sepanjang sumbu melalui piksel yang memiliki kepadatan tertinggi. </a:t>
            </a:r>
            <a:endParaRPr sz="15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500" b="1">
              <a:solidFill>
                <a:srgbClr val="EFEFEF"/>
              </a:solidFill>
              <a:latin typeface="Fira Sans Condensed"/>
              <a:ea typeface="Fira Sans Condensed"/>
              <a:cs typeface="Fira Sans Condensed"/>
              <a:sym typeface="Fira Sans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3299550" y="16500"/>
            <a:ext cx="2544900" cy="99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Property</a:t>
            </a:r>
            <a:endParaRPr/>
          </a:p>
        </p:txBody>
      </p:sp>
      <p:sp>
        <p:nvSpPr>
          <p:cNvPr id="200" name="Google Shape;200;p32"/>
          <p:cNvSpPr txBox="1"/>
          <p:nvPr/>
        </p:nvSpPr>
        <p:spPr>
          <a:xfrm>
            <a:off x="381750" y="708300"/>
            <a:ext cx="8318100" cy="395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EFEFEF"/>
                </a:solidFill>
                <a:latin typeface="Fira Sans Condensed"/>
                <a:ea typeface="Fira Sans Condensed"/>
                <a:cs typeface="Fira Sans Condensed"/>
                <a:sym typeface="Fira Sans Condensed"/>
              </a:rPr>
              <a:t>.format : number</a:t>
            </a:r>
            <a:endParaRPr sz="1300" b="1">
              <a:solidFill>
                <a:srgbClr val="EFEFEF"/>
              </a:solidFill>
              <a:latin typeface="Fira Sans Condensed"/>
              <a:ea typeface="Fira Sans Condensed"/>
              <a:cs typeface="Fira Sans Condensed"/>
              <a:sym typeface="Fira Sans Condensed"/>
            </a:endParaRPr>
          </a:p>
          <a:p>
            <a:pPr marL="457200" lvl="0" indent="-311150" algn="l" rtl="0">
              <a:spcBef>
                <a:spcPts val="0"/>
              </a:spcBef>
              <a:spcAft>
                <a:spcPts val="0"/>
              </a:spcAft>
              <a:buClr>
                <a:srgbClr val="EFEFEF"/>
              </a:buClr>
              <a:buSzPts val="1300"/>
              <a:buFont typeface="Fira Sans Condensed"/>
              <a:buChar char="-"/>
            </a:pPr>
            <a:r>
              <a:rPr lang="en" sz="1300" b="1">
                <a:solidFill>
                  <a:srgbClr val="EFEFEF"/>
                </a:solidFill>
                <a:latin typeface="Fira Sans Condensed"/>
                <a:ea typeface="Fira Sans Condensed"/>
                <a:cs typeface="Fira Sans Condensed"/>
                <a:sym typeface="Fira Sans Condensed"/>
              </a:rPr>
              <a:t> THREE.RGBAFormat</a:t>
            </a: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a:solidFill>
                  <a:srgbClr val="EFEFEF"/>
                </a:solidFill>
                <a:latin typeface="Fira Sans Condensed"/>
                <a:ea typeface="Fira Sans Condensed"/>
                <a:cs typeface="Fira Sans Condensed"/>
                <a:sym typeface="Fira Sans Condensed"/>
              </a:rPr>
              <a:t>TextureLoader akan secara otomatis menyetelnya ke THREE.RGBFormat untuk gambar JPG.</a:t>
            </a: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b="1">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b="1">
                <a:solidFill>
                  <a:srgbClr val="EFEFEF"/>
                </a:solidFill>
                <a:latin typeface="Fira Sans Condensed"/>
                <a:ea typeface="Fira Sans Condensed"/>
                <a:cs typeface="Fira Sans Condensed"/>
                <a:sym typeface="Fira Sans Condensed"/>
              </a:rPr>
              <a:t>.internalFormar : String</a:t>
            </a:r>
            <a:endParaRPr sz="1300" b="1">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a:solidFill>
                  <a:srgbClr val="EFEFEF"/>
                </a:solidFill>
                <a:latin typeface="Fira Sans Condensed"/>
                <a:ea typeface="Fira Sans Condensed"/>
                <a:cs typeface="Fira Sans Condensed"/>
                <a:sym typeface="Fira Sans Condensed"/>
              </a:rPr>
              <a:t>Nilai default diperoleh menggunakan kombinasi .format dan .type </a:t>
            </a: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b="1">
                <a:solidFill>
                  <a:srgbClr val="EFEFEF"/>
                </a:solidFill>
                <a:latin typeface="Fira Sans Condensed"/>
                <a:ea typeface="Fira Sans Condensed"/>
                <a:cs typeface="Fira Sans Condensed"/>
                <a:sym typeface="Fira Sans Condensed"/>
              </a:rPr>
              <a:t>.type :  number</a:t>
            </a:r>
            <a:endParaRPr sz="1300" b="1">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a:solidFill>
                  <a:srgbClr val="EFEFEF"/>
                </a:solidFill>
                <a:latin typeface="Fira Sans Condensed"/>
                <a:ea typeface="Fira Sans Condensed"/>
                <a:cs typeface="Fira Sans Condensed"/>
                <a:sym typeface="Fira Sans Condensed"/>
              </a:rPr>
              <a:t>harus sesuai dengan .format</a:t>
            </a:r>
            <a:endParaRPr sz="1300">
              <a:solidFill>
                <a:srgbClr val="EFEFEF"/>
              </a:solidFill>
              <a:latin typeface="Fira Sans Condensed"/>
              <a:ea typeface="Fira Sans Condensed"/>
              <a:cs typeface="Fira Sans Condensed"/>
              <a:sym typeface="Fira Sans Condensed"/>
            </a:endParaRPr>
          </a:p>
          <a:p>
            <a:pPr marL="457200" lvl="0" indent="-311150" algn="l" rtl="0">
              <a:spcBef>
                <a:spcPts val="0"/>
              </a:spcBef>
              <a:spcAft>
                <a:spcPts val="0"/>
              </a:spcAft>
              <a:buClr>
                <a:srgbClr val="EFEFEF"/>
              </a:buClr>
              <a:buSzPts val="1300"/>
              <a:buFont typeface="Fira Sans Condensed"/>
              <a:buChar char="-"/>
            </a:pPr>
            <a:r>
              <a:rPr lang="en" sz="1300">
                <a:solidFill>
                  <a:srgbClr val="EFEFEF"/>
                </a:solidFill>
                <a:latin typeface="Fira Sans Condensed"/>
                <a:ea typeface="Fira Sans Condensed"/>
                <a:cs typeface="Fira Sans Condensed"/>
                <a:sym typeface="Fira Sans Condensed"/>
              </a:rPr>
              <a:t>THREE.UnsignedByteType (default)</a:t>
            </a:r>
            <a:endParaRPr sz="1300">
              <a:solidFill>
                <a:srgbClr val="EFEFEF"/>
              </a:solidFill>
              <a:latin typeface="Fira Sans Condensed"/>
              <a:ea typeface="Fira Sans Condensed"/>
              <a:cs typeface="Fira Sans Condensed"/>
              <a:sym typeface="Fira Sans Condensed"/>
            </a:endParaRPr>
          </a:p>
          <a:p>
            <a:pPr marL="457200" lvl="0" indent="0" algn="l" rtl="0">
              <a:spcBef>
                <a:spcPts val="0"/>
              </a:spcBef>
              <a:spcAft>
                <a:spcPts val="0"/>
              </a:spcAft>
              <a:buNone/>
            </a:pP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b="1">
                <a:solidFill>
                  <a:srgbClr val="EFEFEF"/>
                </a:solidFill>
                <a:latin typeface="Fira Sans Condensed"/>
                <a:ea typeface="Fira Sans Condensed"/>
                <a:cs typeface="Fira Sans Condensed"/>
                <a:sym typeface="Fira Sans Condensed"/>
              </a:rPr>
              <a:t>.offsite : Vector2</a:t>
            </a: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a:solidFill>
                  <a:srgbClr val="EFEFEF"/>
                </a:solidFill>
                <a:latin typeface="Fira Sans Condensed"/>
                <a:ea typeface="Fira Sans Condensed"/>
                <a:cs typeface="Fira Sans Condensed"/>
                <a:sym typeface="Fira Sans Condensed"/>
              </a:rPr>
              <a:t>Berapa banyak pengulangan tekstur di setiap arah U dan V. </a:t>
            </a: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b="1">
                <a:solidFill>
                  <a:srgbClr val="EFEFEF"/>
                </a:solidFill>
                <a:latin typeface="Fira Sans Condensed"/>
                <a:ea typeface="Fira Sans Condensed"/>
                <a:cs typeface="Fira Sans Condensed"/>
                <a:sym typeface="Fira Sans Condensed"/>
              </a:rPr>
              <a:t>.repeat : Vector2</a:t>
            </a:r>
            <a:endParaRPr sz="1300" b="1">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a:solidFill>
                  <a:srgbClr val="EFEFEF"/>
                </a:solidFill>
                <a:latin typeface="Fira Sans Condensed"/>
                <a:ea typeface="Fira Sans Condensed"/>
                <a:cs typeface="Fira Sans Condensed"/>
                <a:sym typeface="Fira Sans Condensed"/>
              </a:rPr>
              <a:t>Berapa kali tekstur diulang di seluruh permukaan, di setiap arah U dan V.</a:t>
            </a: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b="1">
                <a:solidFill>
                  <a:srgbClr val="EFEFEF"/>
                </a:solidFill>
                <a:latin typeface="Fira Sans Condensed"/>
                <a:ea typeface="Fira Sans Condensed"/>
                <a:cs typeface="Fira Sans Condensed"/>
                <a:sym typeface="Fira Sans Condensed"/>
              </a:rPr>
              <a:t>.rotation : number</a:t>
            </a: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a:solidFill>
                  <a:srgbClr val="EFEFEF"/>
                </a:solidFill>
                <a:latin typeface="Fira Sans Condensed"/>
                <a:ea typeface="Fira Sans Condensed"/>
                <a:cs typeface="Fira Sans Condensed"/>
                <a:sym typeface="Fira Sans Condensed"/>
              </a:rPr>
              <a:t>Berapa banyak tekstur diputar di sekitar titik tengah, dalam radian.</a:t>
            </a: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b="1">
              <a:solidFill>
                <a:srgbClr val="EFEFEF"/>
              </a:solidFill>
              <a:latin typeface="Fira Sans Condensed"/>
              <a:ea typeface="Fira Sans Condensed"/>
              <a:cs typeface="Fira Sans Condensed"/>
              <a:sym typeface="Fira Sans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3299550" y="16500"/>
            <a:ext cx="2544900" cy="99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Property</a:t>
            </a:r>
            <a:endParaRPr/>
          </a:p>
        </p:txBody>
      </p:sp>
      <p:sp>
        <p:nvSpPr>
          <p:cNvPr id="206" name="Google Shape;206;p33"/>
          <p:cNvSpPr txBox="1"/>
          <p:nvPr/>
        </p:nvSpPr>
        <p:spPr>
          <a:xfrm>
            <a:off x="381750" y="708300"/>
            <a:ext cx="8318100" cy="395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EFEFEF"/>
                </a:solidFill>
                <a:latin typeface="Fira Sans Condensed"/>
                <a:ea typeface="Fira Sans Condensed"/>
                <a:cs typeface="Fira Sans Condensed"/>
                <a:sym typeface="Fira Sans Condensed"/>
              </a:rPr>
              <a:t>.center : Vector2</a:t>
            </a: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a:solidFill>
                  <a:srgbClr val="EFEFEF"/>
                </a:solidFill>
                <a:latin typeface="Fira Sans Condensed"/>
                <a:ea typeface="Fira Sans Condensed"/>
                <a:cs typeface="Fira Sans Condensed"/>
                <a:sym typeface="Fira Sans Condensed"/>
              </a:rPr>
              <a:t>Titik di sekitar tempat terjadinya rotasi.</a:t>
            </a: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b="1">
                <a:solidFill>
                  <a:srgbClr val="EFEFEF"/>
                </a:solidFill>
                <a:latin typeface="Fira Sans Condensed"/>
                <a:ea typeface="Fira Sans Condensed"/>
                <a:cs typeface="Fira Sans Condensed"/>
                <a:sym typeface="Fira Sans Condensed"/>
              </a:rPr>
              <a:t>.matrixAutoUpdate : Boolean</a:t>
            </a:r>
            <a:endParaRPr sz="1300" b="1">
              <a:solidFill>
                <a:srgbClr val="EFEFEF"/>
              </a:solidFill>
              <a:latin typeface="Fira Sans Condensed"/>
              <a:ea typeface="Fira Sans Condensed"/>
              <a:cs typeface="Fira Sans Condensed"/>
              <a:sym typeface="Fira Sans Condensed"/>
            </a:endParaRPr>
          </a:p>
          <a:p>
            <a:pPr marL="457200" lvl="0" indent="-311150" algn="l" rtl="0">
              <a:spcBef>
                <a:spcPts val="0"/>
              </a:spcBef>
              <a:spcAft>
                <a:spcPts val="0"/>
              </a:spcAft>
              <a:buClr>
                <a:srgbClr val="EFEFEF"/>
              </a:buClr>
              <a:buSzPts val="1300"/>
              <a:buFont typeface="Fira Sans Condensed"/>
              <a:buChar char="-"/>
            </a:pPr>
            <a:r>
              <a:rPr lang="en" sz="1300" b="1">
                <a:solidFill>
                  <a:srgbClr val="EFEFEF"/>
                </a:solidFill>
                <a:latin typeface="Fira Sans Condensed"/>
                <a:ea typeface="Fira Sans Condensed"/>
                <a:cs typeface="Fira Sans Condensed"/>
                <a:sym typeface="Fira Sans Condensed"/>
              </a:rPr>
              <a:t>true (default)</a:t>
            </a:r>
            <a:endParaRPr sz="1300" b="1">
              <a:solidFill>
                <a:srgbClr val="EFEFEF"/>
              </a:solidFill>
              <a:latin typeface="Fira Sans Condensed"/>
              <a:ea typeface="Fira Sans Condensed"/>
              <a:cs typeface="Fira Sans Condensed"/>
              <a:sym typeface="Fira Sans Condensed"/>
            </a:endParaRPr>
          </a:p>
          <a:p>
            <a:pPr marL="457200" lvl="0" indent="-311150" algn="l" rtl="0">
              <a:spcBef>
                <a:spcPts val="0"/>
              </a:spcBef>
              <a:spcAft>
                <a:spcPts val="0"/>
              </a:spcAft>
              <a:buClr>
                <a:srgbClr val="EFEFEF"/>
              </a:buClr>
              <a:buSzPts val="1300"/>
              <a:buFont typeface="Fira Sans Condensed"/>
              <a:buChar char="-"/>
            </a:pPr>
            <a:r>
              <a:rPr lang="en" sz="1300" b="1">
                <a:solidFill>
                  <a:srgbClr val="EFEFEF"/>
                </a:solidFill>
                <a:latin typeface="Fira Sans Condensed"/>
                <a:ea typeface="Fira Sans Condensed"/>
                <a:cs typeface="Fira Sans Condensed"/>
                <a:sym typeface="Fira Sans Condensed"/>
              </a:rPr>
              <a:t>false </a:t>
            </a:r>
            <a:r>
              <a:rPr lang="en" sz="1300">
                <a:solidFill>
                  <a:srgbClr val="EFEFEF"/>
                </a:solidFill>
                <a:latin typeface="Fira Sans Condensed"/>
                <a:ea typeface="Fira Sans Condensed"/>
                <a:cs typeface="Fira Sans Condensed"/>
                <a:sym typeface="Fira Sans Condensed"/>
              </a:rPr>
              <a:t>jika ingin menentukan matriks uv-transform secara langsung.</a:t>
            </a: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b="1">
                <a:solidFill>
                  <a:srgbClr val="EFEFEF"/>
                </a:solidFill>
                <a:latin typeface="Fira Sans Condensed"/>
                <a:ea typeface="Fira Sans Condensed"/>
                <a:cs typeface="Fira Sans Condensed"/>
                <a:sym typeface="Fira Sans Condensed"/>
              </a:rPr>
              <a:t>.matrix : Matrix3</a:t>
            </a:r>
            <a:endParaRPr sz="1300" b="1">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a:solidFill>
                  <a:srgbClr val="EFEFEF"/>
                </a:solidFill>
                <a:latin typeface="Fira Sans Condensed"/>
                <a:ea typeface="Fira Sans Condensed"/>
                <a:cs typeface="Fira Sans Condensed"/>
                <a:sym typeface="Fira Sans Condensed"/>
              </a:rPr>
              <a:t>Digunakan untuk transformasi-uv untuk tekstur.</a:t>
            </a: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b="1">
                <a:solidFill>
                  <a:srgbClr val="EFEFEF"/>
                </a:solidFill>
                <a:latin typeface="Fira Sans Condensed"/>
                <a:ea typeface="Fira Sans Condensed"/>
                <a:cs typeface="Fira Sans Condensed"/>
                <a:sym typeface="Fira Sans Condensed"/>
              </a:rPr>
              <a:t>.generateMipmaps : Boolean</a:t>
            </a:r>
            <a:endParaRPr sz="1300" b="1">
              <a:solidFill>
                <a:srgbClr val="EFEFEF"/>
              </a:solidFill>
              <a:latin typeface="Fira Sans Condensed"/>
              <a:ea typeface="Fira Sans Condensed"/>
              <a:cs typeface="Fira Sans Condensed"/>
              <a:sym typeface="Fira Sans Condensed"/>
            </a:endParaRPr>
          </a:p>
          <a:p>
            <a:pPr marL="457200" lvl="0" indent="-311150" algn="l" rtl="0">
              <a:spcBef>
                <a:spcPts val="0"/>
              </a:spcBef>
              <a:spcAft>
                <a:spcPts val="0"/>
              </a:spcAft>
              <a:buClr>
                <a:srgbClr val="EFEFEF"/>
              </a:buClr>
              <a:buSzPts val="1300"/>
              <a:buFont typeface="Fira Sans Condensed"/>
              <a:buChar char="-"/>
            </a:pPr>
            <a:r>
              <a:rPr lang="en" sz="1300" b="1">
                <a:solidFill>
                  <a:srgbClr val="EFEFEF"/>
                </a:solidFill>
                <a:latin typeface="Fira Sans Condensed"/>
                <a:ea typeface="Fira Sans Condensed"/>
                <a:cs typeface="Fira Sans Condensed"/>
                <a:sym typeface="Fira Sans Condensed"/>
              </a:rPr>
              <a:t>true (default)</a:t>
            </a:r>
            <a:endParaRPr sz="1300" b="1">
              <a:solidFill>
                <a:srgbClr val="EFEFEF"/>
              </a:solidFill>
              <a:latin typeface="Fira Sans Condensed"/>
              <a:ea typeface="Fira Sans Condensed"/>
              <a:cs typeface="Fira Sans Condensed"/>
              <a:sym typeface="Fira Sans Condensed"/>
            </a:endParaRPr>
          </a:p>
          <a:p>
            <a:pPr marL="457200" lvl="0" indent="-311150" algn="l" rtl="0">
              <a:spcBef>
                <a:spcPts val="0"/>
              </a:spcBef>
              <a:spcAft>
                <a:spcPts val="0"/>
              </a:spcAft>
              <a:buClr>
                <a:srgbClr val="EFEFEF"/>
              </a:buClr>
              <a:buSzPts val="1300"/>
              <a:buFont typeface="Fira Sans Condensed"/>
              <a:buChar char="-"/>
            </a:pPr>
            <a:r>
              <a:rPr lang="en" sz="1300" b="1">
                <a:solidFill>
                  <a:srgbClr val="EFEFEF"/>
                </a:solidFill>
                <a:latin typeface="Fira Sans Condensed"/>
                <a:ea typeface="Fira Sans Condensed"/>
                <a:cs typeface="Fira Sans Condensed"/>
                <a:sym typeface="Fira Sans Condensed"/>
              </a:rPr>
              <a:t>false </a:t>
            </a:r>
            <a:r>
              <a:rPr lang="en" sz="1300">
                <a:solidFill>
                  <a:srgbClr val="EFEFEF"/>
                </a:solidFill>
                <a:latin typeface="Fira Sans Condensed"/>
                <a:ea typeface="Fira Sans Condensed"/>
                <a:cs typeface="Fira Sans Condensed"/>
                <a:sym typeface="Fira Sans Condensed"/>
              </a:rPr>
              <a:t>jika ingin membuat mipmaps secara manual</a:t>
            </a: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b="1">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b="1">
                <a:solidFill>
                  <a:srgbClr val="EFEFEF"/>
                </a:solidFill>
                <a:latin typeface="Fira Sans Condensed"/>
                <a:ea typeface="Fira Sans Condensed"/>
                <a:cs typeface="Fira Sans Condensed"/>
                <a:sym typeface="Fira Sans Condensed"/>
              </a:rPr>
              <a:t>.premultiplyAlpha : Boolean</a:t>
            </a:r>
            <a:endParaRPr sz="1300" b="1">
              <a:solidFill>
                <a:srgbClr val="EFEFEF"/>
              </a:solidFill>
              <a:latin typeface="Fira Sans Condensed"/>
              <a:ea typeface="Fira Sans Condensed"/>
              <a:cs typeface="Fira Sans Condensed"/>
              <a:sym typeface="Fira Sans Condensed"/>
            </a:endParaRPr>
          </a:p>
          <a:p>
            <a:pPr marL="457200" lvl="0" indent="-311150" algn="l" rtl="0">
              <a:spcBef>
                <a:spcPts val="0"/>
              </a:spcBef>
              <a:spcAft>
                <a:spcPts val="0"/>
              </a:spcAft>
              <a:buClr>
                <a:srgbClr val="EFEFEF"/>
              </a:buClr>
              <a:buSzPts val="1300"/>
              <a:buFont typeface="Fira Sans Condensed"/>
              <a:buChar char="-"/>
            </a:pPr>
            <a:r>
              <a:rPr lang="en" sz="1300" b="1">
                <a:solidFill>
                  <a:srgbClr val="EFEFEF"/>
                </a:solidFill>
                <a:latin typeface="Fira Sans Condensed"/>
                <a:ea typeface="Fira Sans Condensed"/>
                <a:cs typeface="Fira Sans Condensed"/>
                <a:sym typeface="Fira Sans Condensed"/>
              </a:rPr>
              <a:t>false (default) </a:t>
            </a:r>
            <a:endParaRPr sz="1300" b="1">
              <a:solidFill>
                <a:srgbClr val="EFEFEF"/>
              </a:solidFill>
              <a:latin typeface="Fira Sans Condensed"/>
              <a:ea typeface="Fira Sans Condensed"/>
              <a:cs typeface="Fira Sans Condensed"/>
              <a:sym typeface="Fira Sans Condensed"/>
            </a:endParaRPr>
          </a:p>
          <a:p>
            <a:pPr marL="457200" lvl="0" indent="-311150" algn="l" rtl="0">
              <a:spcBef>
                <a:spcPts val="0"/>
              </a:spcBef>
              <a:spcAft>
                <a:spcPts val="0"/>
              </a:spcAft>
              <a:buClr>
                <a:srgbClr val="EFEFEF"/>
              </a:buClr>
              <a:buSzPts val="1300"/>
              <a:buFont typeface="Fira Sans Condensed"/>
              <a:buChar char="-"/>
            </a:pPr>
            <a:r>
              <a:rPr lang="en" sz="1300" b="1">
                <a:solidFill>
                  <a:srgbClr val="EFEFEF"/>
                </a:solidFill>
                <a:latin typeface="Fira Sans Condensed"/>
                <a:ea typeface="Fira Sans Condensed"/>
                <a:cs typeface="Fira Sans Condensed"/>
                <a:sym typeface="Fira Sans Condensed"/>
              </a:rPr>
              <a:t>true </a:t>
            </a:r>
            <a:r>
              <a:rPr lang="en" sz="1300">
                <a:solidFill>
                  <a:srgbClr val="EFEFEF"/>
                </a:solidFill>
                <a:latin typeface="Fira Sans Condensed"/>
                <a:ea typeface="Fira Sans Condensed"/>
                <a:cs typeface="Fira Sans Condensed"/>
                <a:sym typeface="Fira Sans Condensed"/>
              </a:rPr>
              <a:t>jika ingin mengalikan alpha channel (jika ada) kedalam color channel ketika texture diunggah ke GPU</a:t>
            </a:r>
            <a:endParaRPr sz="1300">
              <a:solidFill>
                <a:srgbClr val="EFEFEF"/>
              </a:solidFill>
              <a:latin typeface="Fira Sans Condensed"/>
              <a:ea typeface="Fira Sans Condensed"/>
              <a:cs typeface="Fira Sans Condensed"/>
              <a:sym typeface="Fira Sans Condensed"/>
            </a:endParaRPr>
          </a:p>
          <a:p>
            <a:pPr marL="457200" lvl="0" indent="0" algn="l" rtl="0">
              <a:spcBef>
                <a:spcPts val="0"/>
              </a:spcBef>
              <a:spcAft>
                <a:spcPts val="0"/>
              </a:spcAft>
              <a:buNone/>
            </a:pP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b="1">
                <a:solidFill>
                  <a:srgbClr val="EFEFEF"/>
                </a:solidFill>
                <a:latin typeface="Fira Sans Condensed"/>
                <a:ea typeface="Fira Sans Condensed"/>
                <a:cs typeface="Fira Sans Condensed"/>
                <a:sym typeface="Fira Sans Condensed"/>
              </a:rPr>
              <a:t>.flipY : Boolean</a:t>
            </a:r>
            <a:endParaRPr sz="1300" b="1">
              <a:solidFill>
                <a:srgbClr val="EFEFEF"/>
              </a:solidFill>
              <a:latin typeface="Fira Sans Condensed"/>
              <a:ea typeface="Fira Sans Condensed"/>
              <a:cs typeface="Fira Sans Condensed"/>
              <a:sym typeface="Fira Sans Condensed"/>
            </a:endParaRPr>
          </a:p>
          <a:p>
            <a:pPr marL="457200" lvl="0" indent="-311150" algn="l" rtl="0">
              <a:spcBef>
                <a:spcPts val="0"/>
              </a:spcBef>
              <a:spcAft>
                <a:spcPts val="0"/>
              </a:spcAft>
              <a:buClr>
                <a:srgbClr val="EFEFEF"/>
              </a:buClr>
              <a:buSzPts val="1300"/>
              <a:buFont typeface="Fira Sans Condensed"/>
              <a:buChar char="-"/>
            </a:pPr>
            <a:r>
              <a:rPr lang="en" sz="1300" b="1">
                <a:solidFill>
                  <a:srgbClr val="EFEFEF"/>
                </a:solidFill>
                <a:latin typeface="Fira Sans Condensed"/>
                <a:ea typeface="Fira Sans Condensed"/>
                <a:cs typeface="Fira Sans Condensed"/>
                <a:sym typeface="Fira Sans Condensed"/>
              </a:rPr>
              <a:t>true (default) </a:t>
            </a:r>
            <a:r>
              <a:rPr lang="en" sz="1300">
                <a:solidFill>
                  <a:srgbClr val="EFEFEF"/>
                </a:solidFill>
                <a:latin typeface="Fira Sans Condensed"/>
                <a:ea typeface="Fira Sans Condensed"/>
                <a:cs typeface="Fira Sans Condensed"/>
                <a:sym typeface="Fira Sans Condensed"/>
              </a:rPr>
              <a:t>untuk merotasikan texture pada sumbu vertikal</a:t>
            </a:r>
            <a:endParaRPr sz="1300">
              <a:solidFill>
                <a:srgbClr val="EFEFEF"/>
              </a:solidFill>
              <a:latin typeface="Fira Sans Condensed"/>
              <a:ea typeface="Fira Sans Condensed"/>
              <a:cs typeface="Fira Sans Condensed"/>
              <a:sym typeface="Fira Sans Condensed"/>
            </a:endParaRPr>
          </a:p>
          <a:p>
            <a:pPr marL="457200" lvl="0" indent="-311150" algn="l" rtl="0">
              <a:spcBef>
                <a:spcPts val="0"/>
              </a:spcBef>
              <a:spcAft>
                <a:spcPts val="0"/>
              </a:spcAft>
              <a:buClr>
                <a:srgbClr val="EFEFEF"/>
              </a:buClr>
              <a:buSzPts val="1300"/>
              <a:buFont typeface="Fira Sans Condensed"/>
              <a:buChar char="-"/>
            </a:pPr>
            <a:r>
              <a:rPr lang="en" sz="1300" b="1">
                <a:solidFill>
                  <a:srgbClr val="EFEFEF"/>
                </a:solidFill>
                <a:latin typeface="Fira Sans Condensed"/>
                <a:ea typeface="Fira Sans Condensed"/>
                <a:cs typeface="Fira Sans Condensed"/>
                <a:sym typeface="Fira Sans Condensed"/>
              </a:rPr>
              <a:t>false</a:t>
            </a:r>
            <a:endParaRPr sz="1300" b="1">
              <a:solidFill>
                <a:srgbClr val="EFEFEF"/>
              </a:solidFill>
              <a:latin typeface="Fira Sans Condensed"/>
              <a:ea typeface="Fira Sans Condensed"/>
              <a:cs typeface="Fira Sans Condensed"/>
              <a:sym typeface="Fira Sans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xfrm>
            <a:off x="3299550" y="16500"/>
            <a:ext cx="2544900" cy="99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Property</a:t>
            </a:r>
            <a:endParaRPr/>
          </a:p>
        </p:txBody>
      </p:sp>
      <p:sp>
        <p:nvSpPr>
          <p:cNvPr id="212" name="Google Shape;212;p34"/>
          <p:cNvSpPr txBox="1"/>
          <p:nvPr/>
        </p:nvSpPr>
        <p:spPr>
          <a:xfrm>
            <a:off x="381750" y="708300"/>
            <a:ext cx="8318100" cy="395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EFEFEF"/>
                </a:solidFill>
                <a:latin typeface="Fira Sans Condensed"/>
                <a:ea typeface="Fira Sans Condensed"/>
                <a:cs typeface="Fira Sans Condensed"/>
                <a:sym typeface="Fira Sans Condensed"/>
              </a:rPr>
              <a:t>.unpackAlignment : number</a:t>
            </a:r>
            <a:endParaRPr sz="1300" b="1">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a:solidFill>
                  <a:srgbClr val="EFEFEF"/>
                </a:solidFill>
                <a:latin typeface="Fira Sans Condensed"/>
                <a:ea typeface="Fira Sans Condensed"/>
                <a:cs typeface="Fira Sans Condensed"/>
                <a:sym typeface="Fira Sans Condensed"/>
              </a:rPr>
              <a:t>4 secara default. Menentukan persyaratan penyelarasan untuk awal setiap baris piksel dalam memori. Nilai yang diizinkan adalah:</a:t>
            </a: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a:solidFill>
                  <a:srgbClr val="EFEFEF"/>
                </a:solidFill>
                <a:latin typeface="Fira Sans Condensed"/>
                <a:ea typeface="Fira Sans Condensed"/>
                <a:cs typeface="Fira Sans Condensed"/>
                <a:sym typeface="Fira Sans Condensed"/>
              </a:rPr>
              <a:t>1 (perataan byte)</a:t>
            </a: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a:solidFill>
                  <a:srgbClr val="EFEFEF"/>
                </a:solidFill>
                <a:latin typeface="Fira Sans Condensed"/>
                <a:ea typeface="Fira Sans Condensed"/>
                <a:cs typeface="Fira Sans Condensed"/>
                <a:sym typeface="Fira Sans Condensed"/>
              </a:rPr>
              <a:t>2 (baris sejajar dengan byte genap)</a:t>
            </a: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a:solidFill>
                  <a:srgbClr val="EFEFEF"/>
                </a:solidFill>
                <a:latin typeface="Fira Sans Condensed"/>
                <a:ea typeface="Fira Sans Condensed"/>
                <a:cs typeface="Fira Sans Condensed"/>
                <a:sym typeface="Fira Sans Condensed"/>
              </a:rPr>
              <a:t>4 (perataan kata)</a:t>
            </a: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a:solidFill>
                  <a:srgbClr val="EFEFEF"/>
                </a:solidFill>
                <a:latin typeface="Fira Sans Condensed"/>
                <a:ea typeface="Fira Sans Condensed"/>
                <a:cs typeface="Fira Sans Condensed"/>
                <a:sym typeface="Fira Sans Condensed"/>
              </a:rPr>
              <a:t>8 (baris dimulai pada batas kata ganda)</a:t>
            </a: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b="1">
                <a:solidFill>
                  <a:srgbClr val="EFEFEF"/>
                </a:solidFill>
                <a:latin typeface="Fira Sans Condensed"/>
                <a:ea typeface="Fira Sans Condensed"/>
                <a:cs typeface="Fira Sans Condensed"/>
                <a:sym typeface="Fira Sans Condensed"/>
              </a:rPr>
              <a:t>.encoding : number</a:t>
            </a:r>
            <a:endParaRPr sz="1300" b="1">
              <a:solidFill>
                <a:srgbClr val="EFEFEF"/>
              </a:solidFill>
              <a:latin typeface="Fira Sans Condensed"/>
              <a:ea typeface="Fira Sans Condensed"/>
              <a:cs typeface="Fira Sans Condensed"/>
              <a:sym typeface="Fira Sans Condensed"/>
            </a:endParaRPr>
          </a:p>
          <a:p>
            <a:pPr marL="457200" lvl="0" indent="-311150" algn="l" rtl="0">
              <a:spcBef>
                <a:spcPts val="0"/>
              </a:spcBef>
              <a:spcAft>
                <a:spcPts val="0"/>
              </a:spcAft>
              <a:buClr>
                <a:srgbClr val="EFEFEF"/>
              </a:buClr>
              <a:buSzPts val="1300"/>
              <a:buFont typeface="Fira Sans Condensed"/>
              <a:buChar char="-"/>
            </a:pPr>
            <a:r>
              <a:rPr lang="en" sz="1300">
                <a:solidFill>
                  <a:srgbClr val="EFEFEF"/>
                </a:solidFill>
                <a:latin typeface="Fira Sans Condensed"/>
                <a:ea typeface="Fira Sans Condensed"/>
                <a:cs typeface="Fira Sans Condensed"/>
                <a:sym typeface="Fira Sans Condensed"/>
              </a:rPr>
              <a:t>TIGA.LinearEncoding (default) </a:t>
            </a:r>
            <a:endParaRPr sz="1300">
              <a:solidFill>
                <a:srgbClr val="EFEFEF"/>
              </a:solidFill>
              <a:latin typeface="Fira Sans Condensed"/>
              <a:ea typeface="Fira Sans Condensed"/>
              <a:cs typeface="Fira Sans Condensed"/>
              <a:sym typeface="Fira Sans Condensed"/>
            </a:endParaRPr>
          </a:p>
          <a:p>
            <a:pPr marL="457200" lvl="0" indent="0" algn="l" rtl="0">
              <a:spcBef>
                <a:spcPts val="0"/>
              </a:spcBef>
              <a:spcAft>
                <a:spcPts val="0"/>
              </a:spcAft>
              <a:buNone/>
            </a:pP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b="1">
                <a:solidFill>
                  <a:srgbClr val="EFEFEF"/>
                </a:solidFill>
                <a:latin typeface="Fira Sans Condensed"/>
                <a:ea typeface="Fira Sans Condensed"/>
                <a:cs typeface="Fira Sans Condensed"/>
                <a:sym typeface="Fira Sans Condensed"/>
              </a:rPr>
              <a:t>.version : Integer</a:t>
            </a:r>
            <a:endParaRPr sz="1300" b="1">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a:solidFill>
                  <a:srgbClr val="EFEFEF"/>
                </a:solidFill>
                <a:latin typeface="Fira Sans Condensed"/>
                <a:ea typeface="Fira Sans Condensed"/>
                <a:cs typeface="Fira Sans Condensed"/>
                <a:sym typeface="Fira Sans Condensed"/>
              </a:rPr>
              <a:t>Mulai dari 0 dan hitung setiap kali .needUpdate true</a:t>
            </a: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b="1">
                <a:solidFill>
                  <a:srgbClr val="EFEFEF"/>
                </a:solidFill>
                <a:latin typeface="Fira Sans Condensed"/>
                <a:ea typeface="Fira Sans Condensed"/>
                <a:cs typeface="Fira Sans Condensed"/>
                <a:sym typeface="Fira Sans Condensed"/>
              </a:rPr>
              <a:t>.onUpdate : Function</a:t>
            </a: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a:solidFill>
                  <a:srgbClr val="EFEFEF"/>
                </a:solidFill>
                <a:latin typeface="Fira Sans Condensed"/>
                <a:ea typeface="Fira Sans Condensed"/>
                <a:cs typeface="Fira Sans Condensed"/>
                <a:sym typeface="Fira Sans Condensed"/>
              </a:rPr>
              <a:t>Fungsi callback, dipanggil saat tekstur diperbarui</a:t>
            </a: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b="1">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b="1">
                <a:solidFill>
                  <a:srgbClr val="EFEFEF"/>
                </a:solidFill>
                <a:latin typeface="Fira Sans Condensed"/>
                <a:ea typeface="Fira Sans Condensed"/>
                <a:cs typeface="Fira Sans Condensed"/>
                <a:sym typeface="Fira Sans Condensed"/>
              </a:rPr>
              <a:t>.needUpdate : Boolean</a:t>
            </a:r>
            <a:endParaRPr sz="1300" b="1">
              <a:solidFill>
                <a:srgbClr val="EFEFEF"/>
              </a:solidFill>
              <a:latin typeface="Fira Sans Condensed"/>
              <a:ea typeface="Fira Sans Condensed"/>
              <a:cs typeface="Fira Sans Condensed"/>
              <a:sym typeface="Fira Sans Condensed"/>
            </a:endParaRPr>
          </a:p>
          <a:p>
            <a:pPr marL="457200" lvl="0" indent="-311150" algn="l" rtl="0">
              <a:spcBef>
                <a:spcPts val="0"/>
              </a:spcBef>
              <a:spcAft>
                <a:spcPts val="0"/>
              </a:spcAft>
              <a:buClr>
                <a:srgbClr val="EFEFEF"/>
              </a:buClr>
              <a:buSzPts val="1300"/>
              <a:buFont typeface="Fira Sans Condensed"/>
              <a:buChar char="-"/>
            </a:pPr>
            <a:r>
              <a:rPr lang="en" sz="1300" b="1">
                <a:solidFill>
                  <a:srgbClr val="EFEFEF"/>
                </a:solidFill>
                <a:latin typeface="Fira Sans Condensed"/>
                <a:ea typeface="Fira Sans Condensed"/>
                <a:cs typeface="Fira Sans Condensed"/>
                <a:sym typeface="Fira Sans Condensed"/>
              </a:rPr>
              <a:t>true </a:t>
            </a:r>
            <a:r>
              <a:rPr lang="en" sz="1300">
                <a:solidFill>
                  <a:srgbClr val="EFEFEF"/>
                </a:solidFill>
                <a:latin typeface="Fira Sans Condensed"/>
                <a:ea typeface="Fira Sans Condensed"/>
                <a:cs typeface="Fira Sans Condensed"/>
                <a:sym typeface="Fira Sans Condensed"/>
              </a:rPr>
              <a:t>untuk memicu pembaruan saat texture digunakan, biasanya pada wrap mode </a:t>
            </a:r>
            <a:endParaRPr sz="1300">
              <a:solidFill>
                <a:srgbClr val="EFEFEF"/>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b="1">
              <a:solidFill>
                <a:srgbClr val="EFEFEF"/>
              </a:solidFill>
              <a:latin typeface="Fira Sans Condensed"/>
              <a:ea typeface="Fira Sans Condensed"/>
              <a:cs typeface="Fira Sans Condensed"/>
              <a:sym typeface="Fira Sans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6"/>
        <p:cNvGrpSpPr/>
        <p:nvPr/>
      </p:nvGrpSpPr>
      <p:grpSpPr>
        <a:xfrm>
          <a:off x="0" y="0"/>
          <a:ext cx="0" cy="0"/>
          <a:chOff x="0" y="0"/>
          <a:chExt cx="0" cy="0"/>
        </a:xfrm>
      </p:grpSpPr>
      <p:sp>
        <p:nvSpPr>
          <p:cNvPr id="217" name="Google Shape;217;p35"/>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METODE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6"/>
          <p:cNvSpPr txBox="1">
            <a:spLocks noGrp="1"/>
          </p:cNvSpPr>
          <p:nvPr>
            <p:ph type="title"/>
          </p:nvPr>
        </p:nvSpPr>
        <p:spPr>
          <a:xfrm>
            <a:off x="3299550" y="92700"/>
            <a:ext cx="2544900" cy="99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Metode</a:t>
            </a:r>
            <a:endParaRPr>
              <a:solidFill>
                <a:srgbClr val="FFFFFF"/>
              </a:solidFill>
            </a:endParaRPr>
          </a:p>
        </p:txBody>
      </p:sp>
      <p:sp>
        <p:nvSpPr>
          <p:cNvPr id="223" name="Google Shape;223;p36"/>
          <p:cNvSpPr txBox="1"/>
          <p:nvPr/>
        </p:nvSpPr>
        <p:spPr>
          <a:xfrm>
            <a:off x="251175" y="941900"/>
            <a:ext cx="8514900" cy="39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FFFFFF"/>
                </a:solidFill>
              </a:rPr>
              <a:t>Semua metode </a:t>
            </a:r>
            <a:r>
              <a:rPr lang="en" sz="1300" b="1">
                <a:solidFill>
                  <a:srgbClr val="FFFFFF"/>
                </a:solidFill>
              </a:rPr>
              <a:t>EventDispatcher </a:t>
            </a:r>
            <a:r>
              <a:rPr lang="en" sz="1300">
                <a:solidFill>
                  <a:srgbClr val="FFFFFF"/>
                </a:solidFill>
              </a:rPr>
              <a:t>di kelas ini.</a:t>
            </a:r>
            <a:endParaRPr sz="1300">
              <a:solidFill>
                <a:srgbClr val="FFFFFF"/>
              </a:solidFill>
            </a:endParaRPr>
          </a:p>
          <a:p>
            <a:pPr marL="0" lvl="0" indent="0" algn="l" rtl="0">
              <a:spcBef>
                <a:spcPts val="0"/>
              </a:spcBef>
              <a:spcAft>
                <a:spcPts val="0"/>
              </a:spcAft>
              <a:buNone/>
            </a:pPr>
            <a:endParaRPr sz="1300">
              <a:solidFill>
                <a:srgbClr val="FFFFFF"/>
              </a:solidFill>
            </a:endParaRPr>
          </a:p>
          <a:p>
            <a:pPr marL="0" lvl="0" indent="0" algn="l" rtl="0">
              <a:spcBef>
                <a:spcPts val="0"/>
              </a:spcBef>
              <a:spcAft>
                <a:spcPts val="0"/>
              </a:spcAft>
              <a:buNone/>
            </a:pPr>
            <a:r>
              <a:rPr lang="en" sz="1300" b="1">
                <a:solidFill>
                  <a:srgbClr val="FFFFFF"/>
                </a:solidFill>
              </a:rPr>
              <a:t>.updateMatrix () </a:t>
            </a:r>
            <a:r>
              <a:rPr lang="en" sz="1300">
                <a:solidFill>
                  <a:srgbClr val="FFFFFF"/>
                </a:solidFill>
              </a:rPr>
              <a:t>: null</a:t>
            </a:r>
            <a:endParaRPr sz="1300">
              <a:solidFill>
                <a:srgbClr val="FFFFFF"/>
              </a:solidFill>
            </a:endParaRPr>
          </a:p>
          <a:p>
            <a:pPr marL="0" lvl="0" indent="0" algn="l" rtl="0">
              <a:spcBef>
                <a:spcPts val="0"/>
              </a:spcBef>
              <a:spcAft>
                <a:spcPts val="0"/>
              </a:spcAft>
              <a:buNone/>
            </a:pPr>
            <a:r>
              <a:rPr lang="en" sz="1300">
                <a:solidFill>
                  <a:srgbClr val="FFFFFF"/>
                </a:solidFill>
              </a:rPr>
              <a:t>Mengupdate tekstur transformasi uv dari properti tekstur .offset, .repeat, .rotation, dan .center.</a:t>
            </a:r>
            <a:endParaRPr sz="1300">
              <a:solidFill>
                <a:srgbClr val="FFFFFF"/>
              </a:solidFill>
            </a:endParaRPr>
          </a:p>
          <a:p>
            <a:pPr marL="0" lvl="0" indent="0" algn="l" rtl="0">
              <a:spcBef>
                <a:spcPts val="0"/>
              </a:spcBef>
              <a:spcAft>
                <a:spcPts val="0"/>
              </a:spcAft>
              <a:buNone/>
            </a:pPr>
            <a:endParaRPr sz="1300">
              <a:solidFill>
                <a:srgbClr val="FFFFFF"/>
              </a:solidFill>
            </a:endParaRPr>
          </a:p>
          <a:p>
            <a:pPr marL="0" lvl="0" indent="0" algn="l" rtl="0">
              <a:spcBef>
                <a:spcPts val="0"/>
              </a:spcBef>
              <a:spcAft>
                <a:spcPts val="0"/>
              </a:spcAft>
              <a:buNone/>
            </a:pPr>
            <a:r>
              <a:rPr lang="en" sz="1300" b="1">
                <a:solidFill>
                  <a:srgbClr val="FFFFFF"/>
                </a:solidFill>
              </a:rPr>
              <a:t>.clone () </a:t>
            </a:r>
            <a:r>
              <a:rPr lang="en" sz="1300">
                <a:solidFill>
                  <a:srgbClr val="FFFFFF"/>
                </a:solidFill>
              </a:rPr>
              <a:t>: Texture</a:t>
            </a:r>
            <a:endParaRPr sz="1300">
              <a:solidFill>
                <a:srgbClr val="FFFFFF"/>
              </a:solidFill>
            </a:endParaRPr>
          </a:p>
          <a:p>
            <a:pPr marL="0" lvl="0" indent="0" algn="l" rtl="0">
              <a:spcBef>
                <a:spcPts val="0"/>
              </a:spcBef>
              <a:spcAft>
                <a:spcPts val="0"/>
              </a:spcAft>
              <a:buNone/>
            </a:pPr>
            <a:r>
              <a:rPr lang="en" sz="1300">
                <a:solidFill>
                  <a:srgbClr val="FFFFFF"/>
                </a:solidFill>
              </a:rPr>
              <a:t>Membuat copy dari tekstur. </a:t>
            </a:r>
            <a:endParaRPr sz="1300">
              <a:solidFill>
                <a:srgbClr val="FFFFFF"/>
              </a:solidFill>
            </a:endParaRPr>
          </a:p>
          <a:p>
            <a:pPr marL="0" lvl="0" indent="0" algn="l" rtl="0">
              <a:spcBef>
                <a:spcPts val="0"/>
              </a:spcBef>
              <a:spcAft>
                <a:spcPts val="0"/>
              </a:spcAft>
              <a:buNone/>
            </a:pPr>
            <a:r>
              <a:rPr lang="en" sz="1300">
                <a:solidFill>
                  <a:srgbClr val="FFFFFF"/>
                </a:solidFill>
              </a:rPr>
              <a:t>!! Note this is not a "deep copy", the image is shared.</a:t>
            </a:r>
            <a:endParaRPr sz="1300">
              <a:solidFill>
                <a:srgbClr val="FFFFFF"/>
              </a:solidFill>
            </a:endParaRPr>
          </a:p>
          <a:p>
            <a:pPr marL="0" lvl="0" indent="0" algn="l" rtl="0">
              <a:spcBef>
                <a:spcPts val="0"/>
              </a:spcBef>
              <a:spcAft>
                <a:spcPts val="0"/>
              </a:spcAft>
              <a:buNone/>
            </a:pPr>
            <a:endParaRPr sz="1300">
              <a:solidFill>
                <a:srgbClr val="FFFFFF"/>
              </a:solidFill>
            </a:endParaRPr>
          </a:p>
          <a:p>
            <a:pPr marL="0" lvl="0" indent="0" algn="l" rtl="0">
              <a:spcBef>
                <a:spcPts val="0"/>
              </a:spcBef>
              <a:spcAft>
                <a:spcPts val="0"/>
              </a:spcAft>
              <a:buNone/>
            </a:pPr>
            <a:endParaRPr sz="1300">
              <a:solidFill>
                <a:srgbClr val="FFFFFF"/>
              </a:solidFill>
            </a:endParaRPr>
          </a:p>
          <a:p>
            <a:pPr marL="0" lvl="0" indent="0" algn="l" rtl="0">
              <a:spcBef>
                <a:spcPts val="0"/>
              </a:spcBef>
              <a:spcAft>
                <a:spcPts val="0"/>
              </a:spcAft>
              <a:buNone/>
            </a:pPr>
            <a:r>
              <a:rPr lang="en" sz="1300" b="1">
                <a:solidFill>
                  <a:srgbClr val="FFFFFF"/>
                </a:solidFill>
              </a:rPr>
              <a:t>.toJSON ( meta : Object ) </a:t>
            </a:r>
            <a:r>
              <a:rPr lang="en" sz="1300">
                <a:solidFill>
                  <a:srgbClr val="FFFFFF"/>
                </a:solidFill>
              </a:rPr>
              <a:t>: Objek meta -- objek opsional yang berisi metadata.</a:t>
            </a:r>
            <a:endParaRPr sz="1300">
              <a:solidFill>
                <a:srgbClr val="FFFFFF"/>
              </a:solidFill>
            </a:endParaRPr>
          </a:p>
          <a:p>
            <a:pPr marL="0" lvl="0" indent="0" algn="l" rtl="0">
              <a:spcBef>
                <a:spcPts val="0"/>
              </a:spcBef>
              <a:spcAft>
                <a:spcPts val="0"/>
              </a:spcAft>
              <a:buNone/>
            </a:pPr>
            <a:r>
              <a:rPr lang="en" sz="1300">
                <a:solidFill>
                  <a:srgbClr val="FFFFFF"/>
                </a:solidFill>
              </a:rPr>
              <a:t>Mengubah tekstur ke three.js objek JSON/format scene.</a:t>
            </a:r>
            <a:endParaRPr sz="1300">
              <a:solidFill>
                <a:srgbClr val="FFFFFF"/>
              </a:solidFill>
            </a:endParaRPr>
          </a:p>
          <a:p>
            <a:pPr marL="0" lvl="0" indent="0" algn="l" rtl="0">
              <a:spcBef>
                <a:spcPts val="0"/>
              </a:spcBef>
              <a:spcAft>
                <a:spcPts val="0"/>
              </a:spcAft>
              <a:buNone/>
            </a:pPr>
            <a:endParaRPr sz="1300">
              <a:solidFill>
                <a:srgbClr val="FFFFFF"/>
              </a:solidFill>
            </a:endParaRPr>
          </a:p>
          <a:p>
            <a:pPr marL="0" lvl="0" indent="0" algn="l" rtl="0">
              <a:spcBef>
                <a:spcPts val="0"/>
              </a:spcBef>
              <a:spcAft>
                <a:spcPts val="0"/>
              </a:spcAft>
              <a:buNone/>
            </a:pPr>
            <a:r>
              <a:rPr lang="en" sz="1300" b="1">
                <a:solidFill>
                  <a:srgbClr val="FFFFFF"/>
                </a:solidFill>
              </a:rPr>
              <a:t>.dispose ()</a:t>
            </a:r>
            <a:r>
              <a:rPr lang="en" sz="1300">
                <a:solidFill>
                  <a:srgbClr val="FFFFFF"/>
                </a:solidFill>
              </a:rPr>
              <a:t> : null</a:t>
            </a:r>
            <a:endParaRPr sz="1300">
              <a:solidFill>
                <a:srgbClr val="FFFFFF"/>
              </a:solidFill>
            </a:endParaRPr>
          </a:p>
          <a:p>
            <a:pPr marL="0" lvl="0" indent="0" algn="l" rtl="0">
              <a:spcBef>
                <a:spcPts val="0"/>
              </a:spcBef>
              <a:spcAft>
                <a:spcPts val="0"/>
              </a:spcAft>
              <a:buNone/>
            </a:pPr>
            <a:r>
              <a:rPr lang="en" sz="1300">
                <a:solidFill>
                  <a:srgbClr val="FFFFFF"/>
                </a:solidFill>
              </a:rPr>
              <a:t>Memanggil EventDispatcher.dispatchEvent dengan sebuah tipe event 'dispose'.</a:t>
            </a:r>
            <a:endParaRPr sz="1300">
              <a:solidFill>
                <a:srgbClr val="FFFFFF"/>
              </a:solidFill>
            </a:endParaRPr>
          </a:p>
          <a:p>
            <a:pPr marL="0" lvl="0" indent="0" algn="l" rtl="0">
              <a:spcBef>
                <a:spcPts val="0"/>
              </a:spcBef>
              <a:spcAft>
                <a:spcPts val="0"/>
              </a:spcAft>
              <a:buNone/>
            </a:pPr>
            <a:endParaRPr sz="1300">
              <a:solidFill>
                <a:srgbClr val="FFFFFF"/>
              </a:solidFill>
            </a:endParaRPr>
          </a:p>
          <a:p>
            <a:pPr marL="0" lvl="0" indent="0" algn="l" rtl="0">
              <a:spcBef>
                <a:spcPts val="0"/>
              </a:spcBef>
              <a:spcAft>
                <a:spcPts val="0"/>
              </a:spcAft>
              <a:buNone/>
            </a:pPr>
            <a:r>
              <a:rPr lang="en" sz="1300" b="1">
                <a:solidFill>
                  <a:srgbClr val="FFFFFF"/>
                </a:solidFill>
              </a:rPr>
              <a:t>.transformUv ( uv : Vector2 ) </a:t>
            </a:r>
            <a:r>
              <a:rPr lang="en" sz="1300">
                <a:solidFill>
                  <a:srgbClr val="FFFFFF"/>
                </a:solidFill>
              </a:rPr>
              <a:t>: Vector2</a:t>
            </a:r>
            <a:endParaRPr sz="1300">
              <a:solidFill>
                <a:srgbClr val="FFFFFF"/>
              </a:solidFill>
            </a:endParaRPr>
          </a:p>
          <a:p>
            <a:pPr marL="0" lvl="0" indent="0" algn="l" rtl="0">
              <a:spcBef>
                <a:spcPts val="0"/>
              </a:spcBef>
              <a:spcAft>
                <a:spcPts val="0"/>
              </a:spcAft>
              <a:buNone/>
            </a:pPr>
            <a:r>
              <a:rPr lang="en" sz="1300">
                <a:solidFill>
                  <a:srgbClr val="FFFFFF"/>
                </a:solidFill>
              </a:rPr>
              <a:t>Mengubah basis UV pada nilai tekstur .offset, .repeat, .wrapS, .wrapT dan properti .flipY.</a:t>
            </a:r>
            <a:endParaRPr sz="1300">
              <a:solidFill>
                <a:srgbClr val="FFFFFF"/>
              </a:solidFill>
            </a:endParaRPr>
          </a:p>
          <a:p>
            <a:pPr marL="0" lvl="0" indent="0" algn="l" rtl="0">
              <a:spcBef>
                <a:spcPts val="0"/>
              </a:spcBef>
              <a:spcAft>
                <a:spcPts val="0"/>
              </a:spcAft>
              <a:buNone/>
            </a:pPr>
            <a:endParaRPr sz="13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7"/>
        <p:cNvGrpSpPr/>
        <p:nvPr/>
      </p:nvGrpSpPr>
      <p:grpSpPr>
        <a:xfrm>
          <a:off x="0" y="0"/>
          <a:ext cx="0" cy="0"/>
          <a:chOff x="0" y="0"/>
          <a:chExt cx="0" cy="0"/>
        </a:xfrm>
      </p:grpSpPr>
      <p:sp>
        <p:nvSpPr>
          <p:cNvPr id="228" name="Google Shape;228;p37"/>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700"/>
              <a:t>LOAD TEXTURE AND APPLYING TO MESH</a:t>
            </a:r>
            <a:endParaRPr sz="4700"/>
          </a:p>
        </p:txBody>
      </p:sp>
      <p:sp>
        <p:nvSpPr>
          <p:cNvPr id="229" name="Google Shape;229;p37"/>
          <p:cNvSpPr txBox="1">
            <a:spLocks noGrp="1"/>
          </p:cNvSpPr>
          <p:nvPr>
            <p:ph type="subTitle" idx="1"/>
          </p:nvPr>
        </p:nvSpPr>
        <p:spPr>
          <a:xfrm>
            <a:off x="4917750" y="3290550"/>
            <a:ext cx="29349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Aplikasi texture sederhana</a:t>
            </a:r>
            <a:endParaRPr/>
          </a:p>
        </p:txBody>
      </p:sp>
      <p:sp>
        <p:nvSpPr>
          <p:cNvPr id="230" name="Google Shape;230;p37"/>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31" name="Google Shape;231;p37"/>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Google Shape;236;p38"/>
          <p:cNvSpPr txBox="1"/>
          <p:nvPr/>
        </p:nvSpPr>
        <p:spPr>
          <a:xfrm>
            <a:off x="553050" y="760500"/>
            <a:ext cx="8037900" cy="992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800">
                <a:solidFill>
                  <a:srgbClr val="FFFFFF"/>
                </a:solidFill>
              </a:rPr>
              <a:t>Basic penggunaan texture adalah dengan menjadikannya ke dalam map material. Saat material digunakan untuk membuat mesh, mesh akan diwarnai sesuai texture yang digunakan.</a:t>
            </a:r>
            <a:endParaRPr sz="1800">
              <a:solidFill>
                <a:srgbClr val="FFFFFF"/>
              </a:solidFill>
            </a:endParaRPr>
          </a:p>
          <a:p>
            <a:pPr marL="0" lvl="0" indent="0" algn="just" rtl="0">
              <a:spcBef>
                <a:spcPts val="0"/>
              </a:spcBef>
              <a:spcAft>
                <a:spcPts val="0"/>
              </a:spcAft>
              <a:buNone/>
            </a:pPr>
            <a:r>
              <a:rPr lang="en" sz="1800">
                <a:solidFill>
                  <a:srgbClr val="FFFFFF"/>
                </a:solidFill>
              </a:rPr>
              <a:t>Load texture dengan mesh dapat dilakukan dengan code berikut:</a:t>
            </a:r>
            <a:endParaRPr sz="1800">
              <a:solidFill>
                <a:srgbClr val="FFFFFF"/>
              </a:solidFill>
            </a:endParaRPr>
          </a:p>
          <a:p>
            <a:pPr marL="0" lvl="0" indent="0" algn="just" rtl="0">
              <a:spcBef>
                <a:spcPts val="0"/>
              </a:spcBef>
              <a:spcAft>
                <a:spcPts val="0"/>
              </a:spcAft>
              <a:buNone/>
            </a:pPr>
            <a:endParaRPr sz="1800">
              <a:solidFill>
                <a:srgbClr val="FFFFFF"/>
              </a:solidFill>
            </a:endParaRPr>
          </a:p>
          <a:p>
            <a:pPr marL="0" lvl="0" indent="0" algn="just" rtl="0">
              <a:spcBef>
                <a:spcPts val="0"/>
              </a:spcBef>
              <a:spcAft>
                <a:spcPts val="0"/>
              </a:spcAft>
              <a:buNone/>
            </a:pPr>
            <a:endParaRPr sz="1800">
              <a:solidFill>
                <a:srgbClr val="FFFFFF"/>
              </a:solidFill>
            </a:endParaRPr>
          </a:p>
        </p:txBody>
      </p:sp>
      <p:pic>
        <p:nvPicPr>
          <p:cNvPr id="237" name="Google Shape;237;p38"/>
          <p:cNvPicPr preferRelativeResize="0"/>
          <p:nvPr/>
        </p:nvPicPr>
        <p:blipFill rotWithShape="1">
          <a:blip r:embed="rId4">
            <a:alphaModFix/>
          </a:blip>
          <a:srcRect l="27595" t="20274" r="31995" b="52004"/>
          <a:stretch/>
        </p:blipFill>
        <p:spPr>
          <a:xfrm>
            <a:off x="2281359" y="2097832"/>
            <a:ext cx="4581331" cy="1629512"/>
          </a:xfrm>
          <a:prstGeom prst="rect">
            <a:avLst/>
          </a:prstGeom>
          <a:noFill/>
          <a:ln>
            <a:noFill/>
          </a:ln>
        </p:spPr>
      </p:pic>
      <p:sp>
        <p:nvSpPr>
          <p:cNvPr id="238" name="Google Shape;238;p38"/>
          <p:cNvSpPr txBox="1"/>
          <p:nvPr/>
        </p:nvSpPr>
        <p:spPr>
          <a:xfrm>
            <a:off x="553050" y="3727353"/>
            <a:ext cx="8037900" cy="1629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800">
                <a:solidFill>
                  <a:srgbClr val="FFFFFF"/>
                </a:solidFill>
              </a:rPr>
              <a:t>Fungsi </a:t>
            </a:r>
            <a:r>
              <a:rPr lang="en" sz="1800" b="1">
                <a:solidFill>
                  <a:srgbClr val="FFFFFF"/>
                </a:solidFill>
              </a:rPr>
              <a:t>createMesh </a:t>
            </a:r>
            <a:r>
              <a:rPr lang="en" sz="1800">
                <a:solidFill>
                  <a:srgbClr val="FFFFFF"/>
                </a:solidFill>
              </a:rPr>
              <a:t>di atas menggunakan THREE.ImageUtils.loadTexture untuk menampilkan image file (format JPEG, GIF atau PNG) sebagai input texture. </a:t>
            </a:r>
            <a:endParaRPr sz="1800">
              <a:solidFill>
                <a:srgbClr val="FFFFFF"/>
              </a:solidFill>
            </a:endParaRPr>
          </a:p>
          <a:p>
            <a:pPr marL="0" lvl="0" indent="0" algn="just" rtl="0">
              <a:spcBef>
                <a:spcPts val="0"/>
              </a:spcBef>
              <a:spcAft>
                <a:spcPts val="0"/>
              </a:spcAft>
              <a:buNone/>
            </a:pPr>
            <a:endParaRPr sz="18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2"/>
        <p:cNvGrpSpPr/>
        <p:nvPr/>
      </p:nvGrpSpPr>
      <p:grpSpPr>
        <a:xfrm>
          <a:off x="0" y="0"/>
          <a:ext cx="0" cy="0"/>
          <a:chOff x="0" y="0"/>
          <a:chExt cx="0" cy="0"/>
        </a:xfrm>
      </p:grpSpPr>
      <p:sp>
        <p:nvSpPr>
          <p:cNvPr id="243" name="Google Shape;243;p39"/>
          <p:cNvSpPr txBox="1"/>
          <p:nvPr/>
        </p:nvSpPr>
        <p:spPr>
          <a:xfrm>
            <a:off x="553050" y="1124113"/>
            <a:ext cx="8037900" cy="1062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800">
                <a:solidFill>
                  <a:srgbClr val="FFFFFF"/>
                </a:solidFill>
              </a:rPr>
              <a:t>Texture akan dimuat secara asinkronus, namun hal itu sudah diatasi oleh render loop (around 60x per second). Tetapi apabila ingin menunggu hingga image texture termuat sempurna dapat dilakukan dengan:</a:t>
            </a:r>
            <a:endParaRPr sz="1800">
              <a:solidFill>
                <a:srgbClr val="FFFFFF"/>
              </a:solidFill>
            </a:endParaRPr>
          </a:p>
        </p:txBody>
      </p:sp>
      <p:pic>
        <p:nvPicPr>
          <p:cNvPr id="244" name="Google Shape;244;p39"/>
          <p:cNvPicPr preferRelativeResize="0"/>
          <p:nvPr/>
        </p:nvPicPr>
        <p:blipFill rotWithShape="1">
          <a:blip r:embed="rId4">
            <a:alphaModFix/>
          </a:blip>
          <a:srcRect l="26564" t="37513" r="33216" b="55790"/>
          <a:stretch/>
        </p:blipFill>
        <p:spPr>
          <a:xfrm>
            <a:off x="1093525" y="2186413"/>
            <a:ext cx="6956952" cy="651526"/>
          </a:xfrm>
          <a:prstGeom prst="rect">
            <a:avLst/>
          </a:prstGeom>
          <a:noFill/>
          <a:ln>
            <a:noFill/>
          </a:ln>
        </p:spPr>
      </p:pic>
      <p:sp>
        <p:nvSpPr>
          <p:cNvPr id="245" name="Google Shape;245;p39"/>
          <p:cNvSpPr txBox="1"/>
          <p:nvPr/>
        </p:nvSpPr>
        <p:spPr>
          <a:xfrm>
            <a:off x="553050" y="2957088"/>
            <a:ext cx="8037900" cy="1062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800">
                <a:solidFill>
                  <a:srgbClr val="FFFFFF"/>
                </a:solidFill>
              </a:rPr>
              <a:t>Digunakan fungsi pemanggilan kembali ke </a:t>
            </a:r>
            <a:r>
              <a:rPr lang="en" sz="1800" b="1">
                <a:solidFill>
                  <a:srgbClr val="FFFFFF"/>
                </a:solidFill>
              </a:rPr>
              <a:t>loadTexture, </a:t>
            </a:r>
            <a:r>
              <a:rPr lang="en" sz="1800">
                <a:solidFill>
                  <a:srgbClr val="FFFFFF"/>
                </a:solidFill>
              </a:rPr>
              <a:t>yang dipanggil apabila texture telah termuat. </a:t>
            </a:r>
            <a:endParaRPr sz="18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
        <p:cNvGrpSpPr/>
        <p:nvPr/>
      </p:nvGrpSpPr>
      <p:grpSpPr>
        <a:xfrm>
          <a:off x="0" y="0"/>
          <a:ext cx="0" cy="0"/>
          <a:chOff x="0" y="0"/>
          <a:chExt cx="0" cy="0"/>
        </a:xfrm>
      </p:grpSpPr>
      <p:sp>
        <p:nvSpPr>
          <p:cNvPr id="250" name="Google Shape;250;p40"/>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CUSTOM LOADERS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ANGGOTA KELOMPOK</a:t>
            </a:r>
            <a:endParaRPr sz="3000">
              <a:solidFill>
                <a:srgbClr val="F3F3F3"/>
              </a:solidFill>
            </a:endParaRPr>
          </a:p>
        </p:txBody>
      </p:sp>
      <p:sp>
        <p:nvSpPr>
          <p:cNvPr id="107" name="Google Shape;107;p23"/>
          <p:cNvSpPr txBox="1"/>
          <p:nvPr/>
        </p:nvSpPr>
        <p:spPr>
          <a:xfrm>
            <a:off x="2731225" y="1579375"/>
            <a:ext cx="4938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latin typeface="Rajdhani"/>
                <a:ea typeface="Rajdhani"/>
                <a:cs typeface="Rajdhani"/>
                <a:sym typeface="Rajdhani"/>
              </a:rPr>
              <a:t>FARA DINDA MUTIA K (051840000112)</a:t>
            </a:r>
            <a:endParaRPr sz="2400">
              <a:solidFill>
                <a:srgbClr val="FFFFFF"/>
              </a:solidFill>
              <a:latin typeface="Rajdhani"/>
              <a:ea typeface="Rajdhani"/>
              <a:cs typeface="Rajdhani"/>
              <a:sym typeface="Rajdhani"/>
            </a:endParaRPr>
          </a:p>
        </p:txBody>
      </p:sp>
      <p:sp>
        <p:nvSpPr>
          <p:cNvPr id="108" name="Google Shape;108;p23"/>
          <p:cNvSpPr txBox="1"/>
          <p:nvPr/>
        </p:nvSpPr>
        <p:spPr>
          <a:xfrm>
            <a:off x="3548225" y="2218738"/>
            <a:ext cx="4449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latin typeface="Rajdhani"/>
                <a:ea typeface="Rajdhani"/>
                <a:cs typeface="Rajdhani"/>
                <a:sym typeface="Rajdhani"/>
              </a:rPr>
              <a:t>SANDRA AGNES O (051840000124)</a:t>
            </a:r>
            <a:endParaRPr sz="2400">
              <a:solidFill>
                <a:srgbClr val="FFFFFF"/>
              </a:solidFill>
              <a:latin typeface="Rajdhani"/>
              <a:ea typeface="Rajdhani"/>
              <a:cs typeface="Rajdhani"/>
              <a:sym typeface="Rajdhani"/>
            </a:endParaRPr>
          </a:p>
        </p:txBody>
      </p:sp>
      <p:sp>
        <p:nvSpPr>
          <p:cNvPr id="109" name="Google Shape;109;p23"/>
          <p:cNvSpPr txBox="1"/>
          <p:nvPr/>
        </p:nvSpPr>
        <p:spPr>
          <a:xfrm>
            <a:off x="4418800" y="2858100"/>
            <a:ext cx="4005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latin typeface="Rajdhani"/>
                <a:ea typeface="Rajdhani"/>
                <a:cs typeface="Rajdhani"/>
                <a:sym typeface="Rajdhani"/>
              </a:rPr>
              <a:t>RYAN DANU S (051840000144)</a:t>
            </a:r>
            <a:endParaRPr sz="2400">
              <a:solidFill>
                <a:srgbClr val="FFFFFF"/>
              </a:solidFill>
              <a:latin typeface="Rajdhani"/>
              <a:ea typeface="Rajdhani"/>
              <a:cs typeface="Rajdhani"/>
              <a:sym typeface="Rajdhani"/>
            </a:endParaRPr>
          </a:p>
        </p:txBody>
      </p:sp>
      <p:sp>
        <p:nvSpPr>
          <p:cNvPr id="110" name="Google Shape;110;p23"/>
          <p:cNvSpPr txBox="1"/>
          <p:nvPr/>
        </p:nvSpPr>
        <p:spPr>
          <a:xfrm>
            <a:off x="4822100" y="3543700"/>
            <a:ext cx="4005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latin typeface="Rajdhani"/>
                <a:ea typeface="Rajdhani"/>
                <a:cs typeface="Rajdhani"/>
                <a:sym typeface="Rajdhani"/>
              </a:rPr>
              <a:t>SITI CHOFIFAH (051840000039)</a:t>
            </a:r>
            <a:endParaRPr sz="2400">
              <a:solidFill>
                <a:srgbClr val="FFFFFF"/>
              </a:solidFill>
              <a:latin typeface="Rajdhani"/>
              <a:ea typeface="Rajdhani"/>
              <a:cs typeface="Rajdhani"/>
              <a:sym typeface="Rajdhan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1"/>
          <p:cNvSpPr txBox="1">
            <a:spLocks noGrp="1"/>
          </p:cNvSpPr>
          <p:nvPr>
            <p:ph type="subTitle" idx="1"/>
          </p:nvPr>
        </p:nvSpPr>
        <p:spPr>
          <a:xfrm>
            <a:off x="104150" y="421350"/>
            <a:ext cx="8717100" cy="4265100"/>
          </a:xfrm>
          <a:prstGeom prst="rect">
            <a:avLst/>
          </a:prstGeom>
        </p:spPr>
        <p:txBody>
          <a:bodyPr spcFirstLastPara="1" wrap="square" lIns="91425" tIns="91425" rIns="91425" bIns="91425" anchor="ctr" anchorCtr="0">
            <a:noAutofit/>
          </a:bodyPr>
          <a:lstStyle/>
          <a:p>
            <a:pPr marL="457200" lvl="0" indent="-400050" algn="l" rtl="0">
              <a:spcBef>
                <a:spcPts val="0"/>
              </a:spcBef>
              <a:spcAft>
                <a:spcPts val="0"/>
              </a:spcAft>
              <a:buSzPts val="2700"/>
              <a:buChar char="●"/>
            </a:pPr>
            <a:r>
              <a:rPr lang="en" sz="1300" b="1">
                <a:latin typeface="Fira Sans Condensed"/>
                <a:ea typeface="Fira Sans Condensed"/>
                <a:cs typeface="Fira Sans Condensed"/>
                <a:sym typeface="Fira Sans Condensed"/>
              </a:rPr>
              <a:t>THREE.DDSLoader</a:t>
            </a:r>
            <a:r>
              <a:rPr lang="en" sz="1300"/>
              <a:t> </a:t>
            </a:r>
            <a:endParaRPr sz="1300"/>
          </a:p>
          <a:p>
            <a:pPr marL="457200" lvl="0" indent="0" algn="l" rtl="0">
              <a:spcBef>
                <a:spcPts val="0"/>
              </a:spcBef>
              <a:spcAft>
                <a:spcPts val="0"/>
              </a:spcAft>
              <a:buNone/>
            </a:pPr>
            <a:r>
              <a:rPr lang="en" sz="1300"/>
              <a:t>Load texture dalam format DirectDraw Surface (dds), yang disimpan dalam compressed texture.</a:t>
            </a:r>
            <a:endParaRPr sz="1300"/>
          </a:p>
          <a:p>
            <a:pPr marL="457200" lvl="0" indent="0" algn="l" rtl="0">
              <a:spcBef>
                <a:spcPts val="0"/>
              </a:spcBef>
              <a:spcAft>
                <a:spcPts val="0"/>
              </a:spcAft>
              <a:buNone/>
            </a:pPr>
            <a:r>
              <a:rPr lang="en" sz="1300"/>
              <a:t>Untuk menggunakannya, cukup include DDSLoade.js dan load texture dengan code berikut:</a:t>
            </a:r>
            <a:endParaRPr sz="1300"/>
          </a:p>
          <a:p>
            <a:pPr marL="457200" lvl="0" indent="0" algn="l" rtl="0">
              <a:spcBef>
                <a:spcPts val="0"/>
              </a:spcBef>
              <a:spcAft>
                <a:spcPts val="0"/>
              </a:spcAft>
              <a:buNone/>
            </a:pPr>
            <a:endParaRPr sz="2000"/>
          </a:p>
          <a:p>
            <a:pPr marL="0" lvl="0" indent="0" algn="l" rtl="0">
              <a:spcBef>
                <a:spcPts val="0"/>
              </a:spcBef>
              <a:spcAft>
                <a:spcPts val="0"/>
              </a:spcAft>
              <a:buNone/>
            </a:pPr>
            <a:endParaRPr sz="1300"/>
          </a:p>
          <a:p>
            <a:pPr marL="457200" lvl="0" indent="-400050" algn="l" rtl="0">
              <a:spcBef>
                <a:spcPts val="0"/>
              </a:spcBef>
              <a:spcAft>
                <a:spcPts val="0"/>
              </a:spcAft>
              <a:buSzPts val="2700"/>
              <a:buChar char="●"/>
            </a:pPr>
            <a:r>
              <a:rPr lang="en" sz="1300" b="1">
                <a:latin typeface="Fira Sans Condensed"/>
                <a:ea typeface="Fira Sans Condensed"/>
                <a:cs typeface="Fira Sans Condensed"/>
                <a:sym typeface="Fira Sans Condensed"/>
              </a:rPr>
              <a:t>THREE.PVRLoader</a:t>
            </a:r>
            <a:r>
              <a:rPr lang="en" sz="1300"/>
              <a:t> </a:t>
            </a:r>
            <a:endParaRPr sz="1300"/>
          </a:p>
          <a:p>
            <a:pPr marL="457200" lvl="0" indent="0" algn="l" rtl="0">
              <a:spcBef>
                <a:spcPts val="0"/>
              </a:spcBef>
              <a:spcAft>
                <a:spcPts val="0"/>
              </a:spcAft>
              <a:buNone/>
            </a:pPr>
            <a:r>
              <a:rPr lang="en" sz="1300"/>
              <a:t>Load texture dalam format Power VR (pvr), yang disimpan dalam compressed textures. Three.js mendukung penggunaan format Power VR 3.0</a:t>
            </a:r>
            <a:endParaRPr sz="1300"/>
          </a:p>
          <a:p>
            <a:pPr marL="457200" lvl="0" indent="0" algn="l" rtl="0">
              <a:spcBef>
                <a:spcPts val="0"/>
              </a:spcBef>
              <a:spcAft>
                <a:spcPts val="0"/>
              </a:spcAft>
              <a:buNone/>
            </a:pPr>
            <a:r>
              <a:rPr lang="en" sz="1300"/>
              <a:t>Untuk menggunakannya, cukup include PVRLoader.js dan load texture dengan code berikut:</a:t>
            </a:r>
            <a:endParaRPr sz="1300"/>
          </a:p>
          <a:p>
            <a:pPr marL="0" lvl="0" indent="0" algn="l" rtl="0">
              <a:spcBef>
                <a:spcPts val="0"/>
              </a:spcBef>
              <a:spcAft>
                <a:spcPts val="0"/>
              </a:spcAft>
              <a:buNone/>
            </a:pPr>
            <a:endParaRPr sz="1300"/>
          </a:p>
          <a:p>
            <a:pPr marL="0" lvl="0" indent="0" algn="l" rtl="0">
              <a:spcBef>
                <a:spcPts val="0"/>
              </a:spcBef>
              <a:spcAft>
                <a:spcPts val="0"/>
              </a:spcAft>
              <a:buNone/>
            </a:pPr>
            <a:endParaRPr sz="2000"/>
          </a:p>
          <a:p>
            <a:pPr marL="457200" lvl="0" indent="-400050" algn="l" rtl="0">
              <a:spcBef>
                <a:spcPts val="0"/>
              </a:spcBef>
              <a:spcAft>
                <a:spcPts val="0"/>
              </a:spcAft>
              <a:buSzPts val="2700"/>
              <a:buChar char="●"/>
            </a:pPr>
            <a:r>
              <a:rPr lang="en" sz="1300" b="1">
                <a:latin typeface="Fira Sans Condensed"/>
                <a:ea typeface="Fira Sans Condensed"/>
                <a:cs typeface="Fira Sans Condensed"/>
                <a:sym typeface="Fira Sans Condensed"/>
              </a:rPr>
              <a:t>THREE.TGALoader</a:t>
            </a:r>
            <a:r>
              <a:rPr lang="en" sz="1300"/>
              <a:t> </a:t>
            </a:r>
            <a:endParaRPr sz="1300"/>
          </a:p>
          <a:p>
            <a:pPr marL="457200" lvl="0" indent="0" algn="l" rtl="0">
              <a:spcBef>
                <a:spcPts val="0"/>
              </a:spcBef>
              <a:spcAft>
                <a:spcPts val="0"/>
              </a:spcAft>
              <a:buNone/>
            </a:pPr>
            <a:r>
              <a:rPr lang="en" sz="1300"/>
              <a:t>Load texture dalam format Targa (tga). Format ini sering digunakan dalam 3D software programs. </a:t>
            </a:r>
            <a:endParaRPr sz="1300"/>
          </a:p>
          <a:p>
            <a:pPr marL="457200" lvl="0" indent="0" algn="l" rtl="0">
              <a:spcBef>
                <a:spcPts val="0"/>
              </a:spcBef>
              <a:spcAft>
                <a:spcPts val="0"/>
              </a:spcAft>
              <a:buNone/>
            </a:pPr>
            <a:r>
              <a:rPr lang="en" sz="1300"/>
              <a:t>Untuk menggunakannya, cukup include TGALoader.js dan load texture dengan code berikut:</a:t>
            </a:r>
            <a:endParaRPr sz="1300"/>
          </a:p>
        </p:txBody>
      </p:sp>
      <p:sp>
        <p:nvSpPr>
          <p:cNvPr id="256" name="Google Shape;256;p41"/>
          <p:cNvSpPr txBox="1">
            <a:spLocks noGrp="1"/>
          </p:cNvSpPr>
          <p:nvPr>
            <p:ph type="title"/>
          </p:nvPr>
        </p:nvSpPr>
        <p:spPr>
          <a:xfrm>
            <a:off x="1690650" y="-97025"/>
            <a:ext cx="5762700" cy="99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Custom Loaders</a:t>
            </a:r>
            <a:endParaRPr sz="3000"/>
          </a:p>
        </p:txBody>
      </p:sp>
      <p:pic>
        <p:nvPicPr>
          <p:cNvPr id="257" name="Google Shape;257;p41"/>
          <p:cNvPicPr preferRelativeResize="0"/>
          <p:nvPr/>
        </p:nvPicPr>
        <p:blipFill rotWithShape="1">
          <a:blip r:embed="rId3">
            <a:alphaModFix/>
          </a:blip>
          <a:srcRect r="1806"/>
          <a:stretch/>
        </p:blipFill>
        <p:spPr>
          <a:xfrm>
            <a:off x="1690657" y="1590676"/>
            <a:ext cx="5399462" cy="427329"/>
          </a:xfrm>
          <a:prstGeom prst="rect">
            <a:avLst/>
          </a:prstGeom>
          <a:noFill/>
          <a:ln>
            <a:noFill/>
          </a:ln>
        </p:spPr>
      </p:pic>
      <p:pic>
        <p:nvPicPr>
          <p:cNvPr id="258" name="Google Shape;258;p41"/>
          <p:cNvPicPr preferRelativeResize="0"/>
          <p:nvPr/>
        </p:nvPicPr>
        <p:blipFill>
          <a:blip r:embed="rId4">
            <a:alphaModFix/>
          </a:blip>
          <a:stretch>
            <a:fillRect/>
          </a:stretch>
        </p:blipFill>
        <p:spPr>
          <a:xfrm>
            <a:off x="1690657" y="3171745"/>
            <a:ext cx="5399462" cy="427329"/>
          </a:xfrm>
          <a:prstGeom prst="rect">
            <a:avLst/>
          </a:prstGeom>
          <a:noFill/>
          <a:ln>
            <a:noFill/>
          </a:ln>
        </p:spPr>
      </p:pic>
      <p:pic>
        <p:nvPicPr>
          <p:cNvPr id="259" name="Google Shape;259;p41"/>
          <p:cNvPicPr preferRelativeResize="0"/>
          <p:nvPr/>
        </p:nvPicPr>
        <p:blipFill rotWithShape="1">
          <a:blip r:embed="rId5">
            <a:alphaModFix/>
          </a:blip>
          <a:srcRect r="-1389"/>
          <a:stretch/>
        </p:blipFill>
        <p:spPr>
          <a:xfrm>
            <a:off x="1653291" y="4469821"/>
            <a:ext cx="5474198" cy="4273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3"/>
        <p:cNvGrpSpPr/>
        <p:nvPr/>
      </p:nvGrpSpPr>
      <p:grpSpPr>
        <a:xfrm>
          <a:off x="0" y="0"/>
          <a:ext cx="0" cy="0"/>
          <a:chOff x="0" y="0"/>
          <a:chExt cx="0" cy="0"/>
        </a:xfrm>
      </p:grpSpPr>
      <p:sp>
        <p:nvSpPr>
          <p:cNvPr id="264" name="Google Shape;264;p42"/>
          <p:cNvSpPr txBox="1">
            <a:spLocks noGrp="1"/>
          </p:cNvSpPr>
          <p:nvPr>
            <p:ph type="title"/>
          </p:nvPr>
        </p:nvSpPr>
        <p:spPr>
          <a:xfrm>
            <a:off x="251175" y="971850"/>
            <a:ext cx="45006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900"/>
              <a:t>FILTERING &amp; MIPS</a:t>
            </a:r>
            <a:endParaRPr sz="5900"/>
          </a:p>
        </p:txBody>
      </p:sp>
      <p:sp>
        <p:nvSpPr>
          <p:cNvPr id="265" name="Google Shape;265;p42"/>
          <p:cNvSpPr txBox="1">
            <a:spLocks noGrp="1"/>
          </p:cNvSpPr>
          <p:nvPr>
            <p:ph type="subTitle" idx="1"/>
          </p:nvPr>
        </p:nvSpPr>
        <p:spPr>
          <a:xfrm>
            <a:off x="4917750" y="3290550"/>
            <a:ext cx="20268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Penyaringan dan Mips</a:t>
            </a:r>
            <a:endParaRPr/>
          </a:p>
        </p:txBody>
      </p:sp>
      <p:sp>
        <p:nvSpPr>
          <p:cNvPr id="266" name="Google Shape;266;p42"/>
          <p:cNvSpPr txBox="1">
            <a:spLocks noGrp="1"/>
          </p:cNvSpPr>
          <p:nvPr>
            <p:ph type="title" idx="2"/>
          </p:nvPr>
        </p:nvSpPr>
        <p:spPr>
          <a:xfrm>
            <a:off x="4849175" y="1001125"/>
            <a:ext cx="21606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cxnSp>
        <p:nvCxnSpPr>
          <p:cNvPr id="267" name="Google Shape;267;p42"/>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3"/>
          <p:cNvSpPr txBox="1">
            <a:spLocks noGrp="1"/>
          </p:cNvSpPr>
          <p:nvPr>
            <p:ph type="subTitle" idx="2"/>
          </p:nvPr>
        </p:nvSpPr>
        <p:spPr>
          <a:xfrm flipH="1">
            <a:off x="664050" y="1617000"/>
            <a:ext cx="7815900" cy="7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Mips adalah gambar texture yang berukuran setengah dari sebelumnya, mips dibentuk hingga didapatkan 1x1 mips</a:t>
            </a:r>
            <a:endParaRPr sz="1500"/>
          </a:p>
        </p:txBody>
      </p:sp>
      <p:sp>
        <p:nvSpPr>
          <p:cNvPr id="273" name="Google Shape;273;p43"/>
          <p:cNvSpPr txBox="1">
            <a:spLocks noGrp="1"/>
          </p:cNvSpPr>
          <p:nvPr>
            <p:ph type="subTitle" idx="4"/>
          </p:nvPr>
        </p:nvSpPr>
        <p:spPr>
          <a:xfrm flipH="1">
            <a:off x="664125" y="877800"/>
            <a:ext cx="7704000" cy="7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Jika texture digambar lebih besar atau lebih kecil dari ukuran aslinya, maka kita harus tau warna yang sesuai untuk setiap pixelnya. Cara mengetahuinya dibutuhkan filtering dan mips</a:t>
            </a:r>
            <a:endParaRPr sz="1500"/>
          </a:p>
        </p:txBody>
      </p:sp>
      <p:pic>
        <p:nvPicPr>
          <p:cNvPr id="274" name="Google Shape;274;p43"/>
          <p:cNvPicPr preferRelativeResize="0"/>
          <p:nvPr/>
        </p:nvPicPr>
        <p:blipFill rotWithShape="1">
          <a:blip r:embed="rId3">
            <a:alphaModFix/>
          </a:blip>
          <a:srcRect l="1283"/>
          <a:stretch/>
        </p:blipFill>
        <p:spPr>
          <a:xfrm>
            <a:off x="2488338" y="2356200"/>
            <a:ext cx="4055575" cy="204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4"/>
          <p:cNvSpPr txBox="1">
            <a:spLocks noGrp="1"/>
          </p:cNvSpPr>
          <p:nvPr>
            <p:ph type="subTitle" idx="4"/>
          </p:nvPr>
        </p:nvSpPr>
        <p:spPr>
          <a:xfrm flipH="1">
            <a:off x="1201400" y="556125"/>
            <a:ext cx="7095300" cy="34653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rgbClr val="FFFFFF"/>
                </a:solidFill>
              </a:rPr>
              <a:t>J</a:t>
            </a:r>
            <a:r>
              <a:rPr lang="en" sz="1500">
                <a:solidFill>
                  <a:srgbClr val="FFFFFF"/>
                </a:solidFill>
              </a:rPr>
              <a:t>ika Texture yang digambar lebih besar dari ukuran aslinya, kita bisa set properties texture.magFilter menjadi THREE.NearestFilter atau THREE.LinearFilter</a:t>
            </a:r>
            <a:endParaRPr sz="1500">
              <a:solidFill>
                <a:srgbClr val="FFFFFF"/>
              </a:solidFill>
            </a:endParaRPr>
          </a:p>
          <a:p>
            <a:pPr marL="457200" lvl="0" indent="-304800" algn="l" rtl="0">
              <a:lnSpc>
                <a:spcPct val="115000"/>
              </a:lnSpc>
              <a:spcBef>
                <a:spcPts val="1200"/>
              </a:spcBef>
              <a:spcAft>
                <a:spcPts val="0"/>
              </a:spcAft>
              <a:buClr>
                <a:srgbClr val="FFFFFF"/>
              </a:buClr>
              <a:buSzPts val="1200"/>
              <a:buChar char="●"/>
            </a:pPr>
            <a:r>
              <a:rPr lang="en" sz="1500">
                <a:solidFill>
                  <a:srgbClr val="FFFFFF"/>
                </a:solidFill>
              </a:rPr>
              <a:t>THREE.NearestFilter = mengambil 1 pixel warna terdekat dari texture asli, saat diperbesar akan terlihat pixelated</a:t>
            </a:r>
            <a:endParaRPr sz="1500">
              <a:solidFill>
                <a:srgbClr val="FFFFFF"/>
              </a:solidFill>
            </a:endParaRPr>
          </a:p>
          <a:p>
            <a:pPr marL="457200" lvl="0" indent="-304800" algn="l" rtl="0">
              <a:spcBef>
                <a:spcPts val="0"/>
              </a:spcBef>
              <a:spcAft>
                <a:spcPts val="0"/>
              </a:spcAft>
              <a:buClr>
                <a:srgbClr val="FFFFFF"/>
              </a:buClr>
              <a:buSzPts val="1200"/>
              <a:buChar char="●"/>
            </a:pPr>
            <a:r>
              <a:rPr lang="en" sz="1500">
                <a:solidFill>
                  <a:srgbClr val="FFFFFF"/>
                </a:solidFill>
              </a:rPr>
              <a:t>THREE.LinearFilter =  mengambil warna dari 4 pixel terdekat lalu di blend untuk mendapat warna yang sesuai, saat diperbesar akan terlihat lebih smooth  (Default)</a:t>
            </a:r>
            <a:endParaRPr sz="1500">
              <a:solidFill>
                <a:srgbClr val="FFFFFF"/>
              </a:solidFill>
            </a:endParaRPr>
          </a:p>
          <a:p>
            <a:pPr marL="457200" lvl="0" indent="0" algn="l" rtl="0">
              <a:spcBef>
                <a:spcPts val="0"/>
              </a:spcBef>
              <a:spcAft>
                <a:spcPts val="0"/>
              </a:spcAft>
              <a:buNone/>
            </a:pPr>
            <a:endParaRPr>
              <a:solidFill>
                <a:srgbClr val="FFFFFF"/>
              </a:solidFill>
            </a:endParaRPr>
          </a:p>
          <a:p>
            <a:pPr marL="457200" lvl="0" indent="0" algn="l" rtl="0">
              <a:spcBef>
                <a:spcPts val="0"/>
              </a:spcBef>
              <a:spcAft>
                <a:spcPts val="0"/>
              </a:spcAft>
              <a:buNone/>
            </a:pPr>
            <a:endParaRPr>
              <a:solidFill>
                <a:srgbClr val="FFFFFF"/>
              </a:solidFill>
            </a:endParaRPr>
          </a:p>
        </p:txBody>
      </p:sp>
      <p:pic>
        <p:nvPicPr>
          <p:cNvPr id="280" name="Google Shape;280;p44"/>
          <p:cNvPicPr preferRelativeResize="0"/>
          <p:nvPr/>
        </p:nvPicPr>
        <p:blipFill>
          <a:blip r:embed="rId3">
            <a:alphaModFix/>
          </a:blip>
          <a:stretch>
            <a:fillRect/>
          </a:stretch>
        </p:blipFill>
        <p:spPr>
          <a:xfrm>
            <a:off x="2667698" y="2611950"/>
            <a:ext cx="4162699" cy="1830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5"/>
          <p:cNvSpPr txBox="1">
            <a:spLocks noGrp="1"/>
          </p:cNvSpPr>
          <p:nvPr>
            <p:ph type="subTitle" idx="4"/>
          </p:nvPr>
        </p:nvSpPr>
        <p:spPr>
          <a:xfrm flipH="1">
            <a:off x="567000" y="72275"/>
            <a:ext cx="8010000" cy="4664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rgbClr val="FFFFFF"/>
                </a:solidFill>
              </a:rPr>
              <a:t>Jika Texture yang digambar lebih kecil dari ukuran aslinya, kita bisa set properties texture.minFilter menjadi 6 nilai seperti berikut</a:t>
            </a:r>
            <a:endParaRPr>
              <a:solidFill>
                <a:srgbClr val="FFFFFF"/>
              </a:solidFill>
            </a:endParaRPr>
          </a:p>
          <a:p>
            <a:pPr marL="457200" lvl="0" indent="-298450" algn="l" rtl="0">
              <a:lnSpc>
                <a:spcPct val="100000"/>
              </a:lnSpc>
              <a:spcBef>
                <a:spcPts val="0"/>
              </a:spcBef>
              <a:spcAft>
                <a:spcPts val="0"/>
              </a:spcAft>
              <a:buClr>
                <a:srgbClr val="FFFFFF"/>
              </a:buClr>
              <a:buSzPts val="1100"/>
              <a:buFont typeface="Fira Sans Condensed"/>
              <a:buChar char="●"/>
            </a:pPr>
            <a:r>
              <a:rPr lang="en" b="1">
                <a:solidFill>
                  <a:srgbClr val="FFFFFF"/>
                </a:solidFill>
                <a:latin typeface="Fira Sans Condensed"/>
                <a:ea typeface="Fira Sans Condensed"/>
                <a:cs typeface="Fira Sans Condensed"/>
                <a:sym typeface="Fira Sans Condensed"/>
              </a:rPr>
              <a:t>THREE.NearestFilter</a:t>
            </a:r>
            <a:endParaRPr b="1">
              <a:solidFill>
                <a:srgbClr val="FFFFFF"/>
              </a:solidFill>
              <a:latin typeface="Fira Sans Condensed"/>
              <a:ea typeface="Fira Sans Condensed"/>
              <a:cs typeface="Fira Sans Condensed"/>
              <a:sym typeface="Fira Sans Condensed"/>
            </a:endParaRPr>
          </a:p>
          <a:p>
            <a:pPr marL="457200" lvl="0" indent="0" algn="l" rtl="0">
              <a:lnSpc>
                <a:spcPct val="100000"/>
              </a:lnSpc>
              <a:spcBef>
                <a:spcPts val="0"/>
              </a:spcBef>
              <a:spcAft>
                <a:spcPts val="0"/>
              </a:spcAft>
              <a:buNone/>
            </a:pPr>
            <a:r>
              <a:rPr lang="en">
                <a:solidFill>
                  <a:srgbClr val="FFFFFF"/>
                </a:solidFill>
              </a:rPr>
              <a:t>mengambil 1 pixel warna terdekat dari texture asli, saat diperbesar akan terlihat pixelated</a:t>
            </a:r>
            <a:endParaRPr>
              <a:solidFill>
                <a:srgbClr val="FFFFFF"/>
              </a:solidFill>
            </a:endParaRPr>
          </a:p>
          <a:p>
            <a:pPr marL="0" lvl="0" indent="0" algn="l" rtl="0">
              <a:lnSpc>
                <a:spcPct val="100000"/>
              </a:lnSpc>
              <a:spcBef>
                <a:spcPts val="0"/>
              </a:spcBef>
              <a:spcAft>
                <a:spcPts val="0"/>
              </a:spcAft>
              <a:buNone/>
            </a:pPr>
            <a:endParaRPr>
              <a:solidFill>
                <a:srgbClr val="FFFFFF"/>
              </a:solidFill>
            </a:endParaRPr>
          </a:p>
          <a:p>
            <a:pPr marL="457200" lvl="0" indent="-298450" algn="l" rtl="0">
              <a:lnSpc>
                <a:spcPct val="100000"/>
              </a:lnSpc>
              <a:spcBef>
                <a:spcPts val="0"/>
              </a:spcBef>
              <a:spcAft>
                <a:spcPts val="0"/>
              </a:spcAft>
              <a:buClr>
                <a:srgbClr val="FFFFFF"/>
              </a:buClr>
              <a:buSzPts val="1100"/>
              <a:buChar char="●"/>
            </a:pPr>
            <a:r>
              <a:rPr lang="en" b="1">
                <a:solidFill>
                  <a:srgbClr val="FFFFFF"/>
                </a:solidFill>
                <a:latin typeface="Fira Sans Condensed"/>
                <a:ea typeface="Fira Sans Condensed"/>
                <a:cs typeface="Fira Sans Condensed"/>
                <a:sym typeface="Fira Sans Condensed"/>
              </a:rPr>
              <a:t>THREE.LinearFilter</a:t>
            </a:r>
            <a:r>
              <a:rPr lang="en">
                <a:solidFill>
                  <a:srgbClr val="FFFFFF"/>
                </a:solidFill>
              </a:rPr>
              <a:t> </a:t>
            </a:r>
            <a:endParaRPr>
              <a:solidFill>
                <a:srgbClr val="FFFFFF"/>
              </a:solidFill>
            </a:endParaRPr>
          </a:p>
          <a:p>
            <a:pPr marL="457200" lvl="0" indent="0" algn="l" rtl="0">
              <a:lnSpc>
                <a:spcPct val="100000"/>
              </a:lnSpc>
              <a:spcBef>
                <a:spcPts val="0"/>
              </a:spcBef>
              <a:spcAft>
                <a:spcPts val="0"/>
              </a:spcAft>
              <a:buNone/>
            </a:pPr>
            <a:r>
              <a:rPr lang="en">
                <a:solidFill>
                  <a:srgbClr val="FFFFFF"/>
                </a:solidFill>
              </a:rPr>
              <a:t>mengambil warna dari 4 pixel terdekat lalu di blend untuk mendapat warna yang sesuai, saat diperbesar akan terlihat lebih smooth</a:t>
            </a:r>
            <a:endParaRPr>
              <a:solidFill>
                <a:srgbClr val="FFFFFF"/>
              </a:solidFill>
            </a:endParaRPr>
          </a:p>
          <a:p>
            <a:pPr marL="457200" lvl="0" indent="0" algn="l" rtl="0">
              <a:lnSpc>
                <a:spcPct val="100000"/>
              </a:lnSpc>
              <a:spcBef>
                <a:spcPts val="0"/>
              </a:spcBef>
              <a:spcAft>
                <a:spcPts val="0"/>
              </a:spcAft>
              <a:buNone/>
            </a:pPr>
            <a:endParaRPr>
              <a:solidFill>
                <a:srgbClr val="FFFFFF"/>
              </a:solidFill>
            </a:endParaRPr>
          </a:p>
          <a:p>
            <a:pPr marL="457200" lvl="0" indent="-298450" algn="l" rtl="0">
              <a:lnSpc>
                <a:spcPct val="100000"/>
              </a:lnSpc>
              <a:spcBef>
                <a:spcPts val="0"/>
              </a:spcBef>
              <a:spcAft>
                <a:spcPts val="0"/>
              </a:spcAft>
              <a:buClr>
                <a:srgbClr val="FFFFFF"/>
              </a:buClr>
              <a:buSzPts val="1100"/>
              <a:buChar char="●"/>
            </a:pPr>
            <a:r>
              <a:rPr lang="en" b="1">
                <a:solidFill>
                  <a:srgbClr val="FFFFFF"/>
                </a:solidFill>
                <a:latin typeface="Fira Sans Condensed"/>
                <a:ea typeface="Fira Sans Condensed"/>
                <a:cs typeface="Fira Sans Condensed"/>
                <a:sym typeface="Fira Sans Condensed"/>
              </a:rPr>
              <a:t>THREE.NearestMipMapNearestFilter</a:t>
            </a:r>
            <a:r>
              <a:rPr lang="en">
                <a:solidFill>
                  <a:srgbClr val="FFFFFF"/>
                </a:solidFill>
              </a:rPr>
              <a:t> </a:t>
            </a:r>
            <a:endParaRPr>
              <a:solidFill>
                <a:srgbClr val="FFFFFF"/>
              </a:solidFill>
            </a:endParaRPr>
          </a:p>
          <a:p>
            <a:pPr marL="457200" lvl="0" indent="0" algn="l" rtl="0">
              <a:lnSpc>
                <a:spcPct val="100000"/>
              </a:lnSpc>
              <a:spcBef>
                <a:spcPts val="0"/>
              </a:spcBef>
              <a:spcAft>
                <a:spcPts val="0"/>
              </a:spcAft>
              <a:buNone/>
            </a:pPr>
            <a:r>
              <a:rPr lang="en">
                <a:solidFill>
                  <a:srgbClr val="FFFFFF"/>
                </a:solidFill>
              </a:rPr>
              <a:t>mengambil mip terdekat lalu dilakukan sesuai aturan NearestFilter</a:t>
            </a:r>
            <a:endParaRPr>
              <a:solidFill>
                <a:srgbClr val="FFFFFF"/>
              </a:solidFill>
            </a:endParaRPr>
          </a:p>
          <a:p>
            <a:pPr marL="457200" lvl="0" indent="0" algn="l" rtl="0">
              <a:lnSpc>
                <a:spcPct val="100000"/>
              </a:lnSpc>
              <a:spcBef>
                <a:spcPts val="0"/>
              </a:spcBef>
              <a:spcAft>
                <a:spcPts val="0"/>
              </a:spcAft>
              <a:buNone/>
            </a:pPr>
            <a:endParaRPr>
              <a:solidFill>
                <a:srgbClr val="FFFFFF"/>
              </a:solidFill>
            </a:endParaRPr>
          </a:p>
          <a:p>
            <a:pPr marL="457200" lvl="0" indent="-298450" algn="l" rtl="0">
              <a:lnSpc>
                <a:spcPct val="100000"/>
              </a:lnSpc>
              <a:spcBef>
                <a:spcPts val="0"/>
              </a:spcBef>
              <a:spcAft>
                <a:spcPts val="0"/>
              </a:spcAft>
              <a:buClr>
                <a:srgbClr val="FFFFFF"/>
              </a:buClr>
              <a:buSzPts val="1100"/>
              <a:buChar char="●"/>
            </a:pPr>
            <a:r>
              <a:rPr lang="en" b="1">
                <a:solidFill>
                  <a:srgbClr val="FFFFFF"/>
                </a:solidFill>
                <a:latin typeface="Fira Sans Condensed"/>
                <a:ea typeface="Fira Sans Condensed"/>
                <a:cs typeface="Fira Sans Condensed"/>
                <a:sym typeface="Fira Sans Condensed"/>
              </a:rPr>
              <a:t>THREE.NearestMipMapLinearFilter</a:t>
            </a:r>
            <a:r>
              <a:rPr lang="en">
                <a:solidFill>
                  <a:srgbClr val="FFFFFF"/>
                </a:solidFill>
              </a:rPr>
              <a:t> </a:t>
            </a:r>
            <a:endParaRPr>
              <a:solidFill>
                <a:srgbClr val="FFFFFF"/>
              </a:solidFill>
            </a:endParaRPr>
          </a:p>
          <a:p>
            <a:pPr marL="457200" lvl="0" indent="0" algn="l" rtl="0">
              <a:lnSpc>
                <a:spcPct val="100000"/>
              </a:lnSpc>
              <a:spcBef>
                <a:spcPts val="0"/>
              </a:spcBef>
              <a:spcAft>
                <a:spcPts val="0"/>
              </a:spcAft>
              <a:buNone/>
            </a:pPr>
            <a:r>
              <a:rPr lang="en">
                <a:solidFill>
                  <a:srgbClr val="FFFFFF"/>
                </a:solidFill>
              </a:rPr>
              <a:t>mengambil 2 mip terdekat lalu diblend untuk mendapatkan nilai tengah sehingga menjadi lebih smooth</a:t>
            </a:r>
            <a:endParaRPr>
              <a:solidFill>
                <a:srgbClr val="FFFFFF"/>
              </a:solidFill>
            </a:endParaRPr>
          </a:p>
          <a:p>
            <a:pPr marL="457200" lvl="0" indent="0" algn="l" rtl="0">
              <a:lnSpc>
                <a:spcPct val="100000"/>
              </a:lnSpc>
              <a:spcBef>
                <a:spcPts val="0"/>
              </a:spcBef>
              <a:spcAft>
                <a:spcPts val="0"/>
              </a:spcAft>
              <a:buNone/>
            </a:pPr>
            <a:endParaRPr>
              <a:solidFill>
                <a:srgbClr val="FFFFFF"/>
              </a:solidFill>
            </a:endParaRPr>
          </a:p>
          <a:p>
            <a:pPr marL="457200" lvl="0" indent="-298450" algn="l" rtl="0">
              <a:lnSpc>
                <a:spcPct val="100000"/>
              </a:lnSpc>
              <a:spcBef>
                <a:spcPts val="0"/>
              </a:spcBef>
              <a:spcAft>
                <a:spcPts val="0"/>
              </a:spcAft>
              <a:buClr>
                <a:srgbClr val="FFFFFF"/>
              </a:buClr>
              <a:buSzPts val="1100"/>
              <a:buFont typeface="Fira Sans Condensed"/>
              <a:buChar char="●"/>
            </a:pPr>
            <a:r>
              <a:rPr lang="en" b="1">
                <a:solidFill>
                  <a:srgbClr val="FFFFFF"/>
                </a:solidFill>
                <a:latin typeface="Fira Sans Condensed"/>
                <a:ea typeface="Fira Sans Condensed"/>
                <a:cs typeface="Fira Sans Condensed"/>
                <a:sym typeface="Fira Sans Condensed"/>
              </a:rPr>
              <a:t>THREE.LinearMipMapNearestFilter</a:t>
            </a:r>
            <a:endParaRPr b="1">
              <a:solidFill>
                <a:srgbClr val="FFFFFF"/>
              </a:solidFill>
              <a:latin typeface="Fira Sans Condensed"/>
              <a:ea typeface="Fira Sans Condensed"/>
              <a:cs typeface="Fira Sans Condensed"/>
              <a:sym typeface="Fira Sans Condensed"/>
            </a:endParaRPr>
          </a:p>
          <a:p>
            <a:pPr marL="457200" lvl="0" indent="0" algn="l" rtl="0">
              <a:lnSpc>
                <a:spcPct val="100000"/>
              </a:lnSpc>
              <a:spcBef>
                <a:spcPts val="0"/>
              </a:spcBef>
              <a:spcAft>
                <a:spcPts val="0"/>
              </a:spcAft>
              <a:buNone/>
            </a:pPr>
            <a:r>
              <a:rPr lang="en">
                <a:solidFill>
                  <a:srgbClr val="FFFFFF"/>
                </a:solidFill>
              </a:rPr>
              <a:t>mengambil mip terdekat lalu diambil 4 pixel terdekat untuk diblend (mirip linearFilter)</a:t>
            </a:r>
            <a:endParaRPr>
              <a:solidFill>
                <a:srgbClr val="FFFFFF"/>
              </a:solidFill>
            </a:endParaRPr>
          </a:p>
          <a:p>
            <a:pPr marL="457200" lvl="0" indent="0" algn="l" rtl="0">
              <a:lnSpc>
                <a:spcPct val="100000"/>
              </a:lnSpc>
              <a:spcBef>
                <a:spcPts val="0"/>
              </a:spcBef>
              <a:spcAft>
                <a:spcPts val="0"/>
              </a:spcAft>
              <a:buNone/>
            </a:pPr>
            <a:endParaRPr>
              <a:solidFill>
                <a:srgbClr val="FFFFFF"/>
              </a:solidFill>
            </a:endParaRPr>
          </a:p>
          <a:p>
            <a:pPr marL="457200" lvl="0" indent="-298450" algn="l" rtl="0">
              <a:spcBef>
                <a:spcPts val="0"/>
              </a:spcBef>
              <a:spcAft>
                <a:spcPts val="0"/>
              </a:spcAft>
              <a:buClr>
                <a:srgbClr val="FFFFFF"/>
              </a:buClr>
              <a:buSzPts val="1100"/>
              <a:buFont typeface="Fira Sans Condensed"/>
              <a:buChar char="●"/>
            </a:pPr>
            <a:r>
              <a:rPr lang="en" b="1">
                <a:solidFill>
                  <a:srgbClr val="FFFFFF"/>
                </a:solidFill>
                <a:latin typeface="Fira Sans Condensed"/>
                <a:ea typeface="Fira Sans Condensed"/>
                <a:cs typeface="Fira Sans Condensed"/>
                <a:sym typeface="Fira Sans Condensed"/>
              </a:rPr>
              <a:t>THREE.LinearMipMapLinearFilter </a:t>
            </a:r>
            <a:endParaRPr b="1">
              <a:solidFill>
                <a:srgbClr val="FFFFFF"/>
              </a:solidFill>
              <a:latin typeface="Fira Sans Condensed"/>
              <a:ea typeface="Fira Sans Condensed"/>
              <a:cs typeface="Fira Sans Condensed"/>
              <a:sym typeface="Fira Sans Condensed"/>
            </a:endParaRPr>
          </a:p>
          <a:p>
            <a:pPr marL="457200" lvl="0" indent="0" algn="l" rtl="0">
              <a:spcBef>
                <a:spcPts val="0"/>
              </a:spcBef>
              <a:spcAft>
                <a:spcPts val="0"/>
              </a:spcAft>
              <a:buNone/>
            </a:pPr>
            <a:r>
              <a:rPr lang="en">
                <a:solidFill>
                  <a:srgbClr val="FFFFFF"/>
                </a:solidFill>
              </a:rPr>
              <a:t>mengambil 2 mip terdekat lalu diambil 4 pixel terdekat untuk diblend (Default)</a:t>
            </a: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9"/>
        <p:cNvGrpSpPr/>
        <p:nvPr/>
      </p:nvGrpSpPr>
      <p:grpSpPr>
        <a:xfrm>
          <a:off x="0" y="0"/>
          <a:ext cx="0" cy="0"/>
          <a:chOff x="0" y="0"/>
          <a:chExt cx="0" cy="0"/>
        </a:xfrm>
      </p:grpSpPr>
      <p:sp>
        <p:nvSpPr>
          <p:cNvPr id="290" name="Google Shape;290;p46"/>
          <p:cNvSpPr txBox="1">
            <a:spLocks noGrp="1"/>
          </p:cNvSpPr>
          <p:nvPr>
            <p:ph type="title"/>
          </p:nvPr>
        </p:nvSpPr>
        <p:spPr>
          <a:xfrm>
            <a:off x="270775" y="971850"/>
            <a:ext cx="4039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800"/>
              <a:t>CREATE WRINKLES</a:t>
            </a:r>
            <a:endParaRPr sz="6800"/>
          </a:p>
        </p:txBody>
      </p:sp>
      <p:sp>
        <p:nvSpPr>
          <p:cNvPr id="291" name="Google Shape;291;p46"/>
          <p:cNvSpPr txBox="1">
            <a:spLocks noGrp="1"/>
          </p:cNvSpPr>
          <p:nvPr>
            <p:ph type="subTitle" idx="1"/>
          </p:nvPr>
        </p:nvSpPr>
        <p:spPr>
          <a:xfrm>
            <a:off x="4917750" y="3290550"/>
            <a:ext cx="23100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Membuat kerutan dengan bump map dan normal map</a:t>
            </a:r>
            <a:endParaRPr/>
          </a:p>
        </p:txBody>
      </p:sp>
      <p:sp>
        <p:nvSpPr>
          <p:cNvPr id="292" name="Google Shape;292;p46"/>
          <p:cNvSpPr txBox="1">
            <a:spLocks noGrp="1"/>
          </p:cNvSpPr>
          <p:nvPr>
            <p:ph type="title" idx="2"/>
          </p:nvPr>
        </p:nvSpPr>
        <p:spPr>
          <a:xfrm>
            <a:off x="4849175" y="1001125"/>
            <a:ext cx="21606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cxnSp>
        <p:nvCxnSpPr>
          <p:cNvPr id="293" name="Google Shape;293;p46"/>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7"/>
        <p:cNvGrpSpPr/>
        <p:nvPr/>
      </p:nvGrpSpPr>
      <p:grpSpPr>
        <a:xfrm>
          <a:off x="0" y="0"/>
          <a:ext cx="0" cy="0"/>
          <a:chOff x="0" y="0"/>
          <a:chExt cx="0" cy="0"/>
        </a:xfrm>
      </p:grpSpPr>
      <p:sp>
        <p:nvSpPr>
          <p:cNvPr id="298" name="Google Shape;298;p47"/>
          <p:cNvSpPr txBox="1">
            <a:spLocks noGrp="1"/>
          </p:cNvSpPr>
          <p:nvPr>
            <p:ph type="subTitle" idx="4294967295"/>
          </p:nvPr>
        </p:nvSpPr>
        <p:spPr>
          <a:xfrm flipH="1">
            <a:off x="4305801" y="1149100"/>
            <a:ext cx="1919400" cy="616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 sz="3000" b="1">
                <a:latin typeface="Rajdhani"/>
                <a:ea typeface="Rajdhani"/>
                <a:cs typeface="Rajdhani"/>
                <a:sym typeface="Rajdhani"/>
              </a:rPr>
              <a:t>BUMP MAP</a:t>
            </a:r>
            <a:endParaRPr sz="3000" b="1">
              <a:latin typeface="Rajdhani"/>
              <a:ea typeface="Rajdhani"/>
              <a:cs typeface="Rajdhani"/>
              <a:sym typeface="Rajdhani"/>
            </a:endParaRPr>
          </a:p>
        </p:txBody>
      </p:sp>
      <p:sp>
        <p:nvSpPr>
          <p:cNvPr id="299" name="Google Shape;299;p47"/>
          <p:cNvSpPr/>
          <p:nvPr/>
        </p:nvSpPr>
        <p:spPr>
          <a:xfrm>
            <a:off x="3352471" y="3332244"/>
            <a:ext cx="727200" cy="7902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7"/>
          <p:cNvSpPr/>
          <p:nvPr/>
        </p:nvSpPr>
        <p:spPr>
          <a:xfrm>
            <a:off x="3352471" y="985892"/>
            <a:ext cx="727200" cy="7902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1" name="Google Shape;301;p47"/>
          <p:cNvCxnSpPr>
            <a:stCxn id="300" idx="1"/>
            <a:endCxn id="302" idx="2"/>
          </p:cNvCxnSpPr>
          <p:nvPr/>
        </p:nvCxnSpPr>
        <p:spPr>
          <a:xfrm flipH="1">
            <a:off x="2542771" y="1380992"/>
            <a:ext cx="809700" cy="1190700"/>
          </a:xfrm>
          <a:prstGeom prst="bentConnector3">
            <a:avLst>
              <a:gd name="adj1" fmla="val 50003"/>
            </a:avLst>
          </a:prstGeom>
          <a:noFill/>
          <a:ln w="19050" cap="flat" cmpd="sng">
            <a:solidFill>
              <a:srgbClr val="F3F3F3"/>
            </a:solidFill>
            <a:prstDash val="solid"/>
            <a:round/>
            <a:headEnd type="none" w="med" len="med"/>
            <a:tailEnd type="none" w="med" len="med"/>
          </a:ln>
        </p:spPr>
      </p:cxnSp>
      <p:cxnSp>
        <p:nvCxnSpPr>
          <p:cNvPr id="303" name="Google Shape;303;p47"/>
          <p:cNvCxnSpPr>
            <a:stCxn id="302" idx="2"/>
            <a:endCxn id="299" idx="1"/>
          </p:cNvCxnSpPr>
          <p:nvPr/>
        </p:nvCxnSpPr>
        <p:spPr>
          <a:xfrm>
            <a:off x="2542725" y="2571750"/>
            <a:ext cx="809700" cy="1155600"/>
          </a:xfrm>
          <a:prstGeom prst="bentConnector3">
            <a:avLst>
              <a:gd name="adj1" fmla="val 50003"/>
            </a:avLst>
          </a:prstGeom>
          <a:noFill/>
          <a:ln w="19050" cap="flat" cmpd="sng">
            <a:solidFill>
              <a:srgbClr val="F3F3F3"/>
            </a:solidFill>
            <a:prstDash val="solid"/>
            <a:round/>
            <a:headEnd type="none" w="med" len="med"/>
            <a:tailEnd type="none" w="med" len="med"/>
          </a:ln>
        </p:spPr>
      </p:cxnSp>
      <p:sp>
        <p:nvSpPr>
          <p:cNvPr id="302" name="Google Shape;302;p47"/>
          <p:cNvSpPr txBox="1">
            <a:spLocks noGrp="1"/>
          </p:cNvSpPr>
          <p:nvPr>
            <p:ph type="subTitle" idx="4294967295"/>
          </p:nvPr>
        </p:nvSpPr>
        <p:spPr>
          <a:xfrm rot="-5400000" flipH="1">
            <a:off x="263025" y="2322900"/>
            <a:ext cx="40617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3400" b="1">
                <a:latin typeface="Rajdhani"/>
                <a:ea typeface="Rajdhani"/>
                <a:cs typeface="Rajdhani"/>
                <a:sym typeface="Rajdhani"/>
              </a:rPr>
              <a:t>MEMBUAT KERUTAN</a:t>
            </a:r>
            <a:endParaRPr sz="3400" b="1">
              <a:latin typeface="Rajdhani"/>
              <a:ea typeface="Rajdhani"/>
              <a:cs typeface="Rajdhani"/>
              <a:sym typeface="Rajdhani"/>
            </a:endParaRPr>
          </a:p>
        </p:txBody>
      </p:sp>
      <p:grpSp>
        <p:nvGrpSpPr>
          <p:cNvPr id="304" name="Google Shape;304;p47"/>
          <p:cNvGrpSpPr/>
          <p:nvPr/>
        </p:nvGrpSpPr>
        <p:grpSpPr>
          <a:xfrm>
            <a:off x="3512059" y="1206580"/>
            <a:ext cx="407561" cy="348696"/>
            <a:chOff x="3967437" y="3837102"/>
            <a:chExt cx="364708" cy="295405"/>
          </a:xfrm>
        </p:grpSpPr>
        <p:sp>
          <p:nvSpPr>
            <p:cNvPr id="305" name="Google Shape;305;p47"/>
            <p:cNvSpPr/>
            <p:nvPr/>
          </p:nvSpPr>
          <p:spPr>
            <a:xfrm>
              <a:off x="4178750" y="3868334"/>
              <a:ext cx="153396" cy="264172"/>
            </a:xfrm>
            <a:custGeom>
              <a:avLst/>
              <a:gdLst/>
              <a:ahLst/>
              <a:cxnLst/>
              <a:rect l="l" t="t" r="r" b="b"/>
              <a:pathLst>
                <a:path w="4823" h="8306" extrusionOk="0">
                  <a:moveTo>
                    <a:pt x="4273" y="1"/>
                  </a:moveTo>
                  <a:cubicBezTo>
                    <a:pt x="4217" y="1"/>
                    <a:pt x="4158" y="32"/>
                    <a:pt x="4120" y="78"/>
                  </a:cubicBezTo>
                  <a:cubicBezTo>
                    <a:pt x="4060" y="150"/>
                    <a:pt x="4096" y="257"/>
                    <a:pt x="4167" y="316"/>
                  </a:cubicBezTo>
                  <a:cubicBezTo>
                    <a:pt x="4370" y="471"/>
                    <a:pt x="4489" y="685"/>
                    <a:pt x="4489" y="947"/>
                  </a:cubicBezTo>
                  <a:lnTo>
                    <a:pt x="4489" y="7210"/>
                  </a:lnTo>
                  <a:cubicBezTo>
                    <a:pt x="4489" y="7627"/>
                    <a:pt x="4156" y="7984"/>
                    <a:pt x="3715" y="7984"/>
                  </a:cubicBezTo>
                  <a:lnTo>
                    <a:pt x="167" y="7984"/>
                  </a:lnTo>
                  <a:cubicBezTo>
                    <a:pt x="72" y="7984"/>
                    <a:pt x="0" y="8055"/>
                    <a:pt x="0" y="8151"/>
                  </a:cubicBezTo>
                  <a:cubicBezTo>
                    <a:pt x="0" y="8234"/>
                    <a:pt x="72" y="8305"/>
                    <a:pt x="167" y="8305"/>
                  </a:cubicBezTo>
                  <a:lnTo>
                    <a:pt x="3715" y="8305"/>
                  </a:lnTo>
                  <a:cubicBezTo>
                    <a:pt x="4334" y="8305"/>
                    <a:pt x="4822" y="7817"/>
                    <a:pt x="4822" y="7210"/>
                  </a:cubicBezTo>
                  <a:lnTo>
                    <a:pt x="4822" y="947"/>
                  </a:lnTo>
                  <a:cubicBezTo>
                    <a:pt x="4822" y="590"/>
                    <a:pt x="4644" y="245"/>
                    <a:pt x="4358" y="31"/>
                  </a:cubicBezTo>
                  <a:cubicBezTo>
                    <a:pt x="4333" y="10"/>
                    <a:pt x="4303" y="1"/>
                    <a:pt x="42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7"/>
            <p:cNvSpPr/>
            <p:nvPr/>
          </p:nvSpPr>
          <p:spPr>
            <a:xfrm>
              <a:off x="3969346" y="3937447"/>
              <a:ext cx="198431" cy="194678"/>
            </a:xfrm>
            <a:custGeom>
              <a:avLst/>
              <a:gdLst/>
              <a:ahLst/>
              <a:cxnLst/>
              <a:rect l="l" t="t" r="r" b="b"/>
              <a:pathLst>
                <a:path w="6239" h="6121" extrusionOk="0">
                  <a:moveTo>
                    <a:pt x="167" y="1"/>
                  </a:moveTo>
                  <a:cubicBezTo>
                    <a:pt x="83" y="1"/>
                    <a:pt x="0" y="72"/>
                    <a:pt x="0" y="167"/>
                  </a:cubicBezTo>
                  <a:lnTo>
                    <a:pt x="0" y="5025"/>
                  </a:lnTo>
                  <a:cubicBezTo>
                    <a:pt x="0" y="5632"/>
                    <a:pt x="488" y="6121"/>
                    <a:pt x="1107" y="6121"/>
                  </a:cubicBezTo>
                  <a:lnTo>
                    <a:pt x="6060" y="6121"/>
                  </a:lnTo>
                  <a:cubicBezTo>
                    <a:pt x="6144" y="6121"/>
                    <a:pt x="6227" y="6049"/>
                    <a:pt x="6227" y="5954"/>
                  </a:cubicBezTo>
                  <a:cubicBezTo>
                    <a:pt x="6239" y="5870"/>
                    <a:pt x="6168" y="5799"/>
                    <a:pt x="6060" y="5799"/>
                  </a:cubicBezTo>
                  <a:lnTo>
                    <a:pt x="1107" y="5799"/>
                  </a:lnTo>
                  <a:cubicBezTo>
                    <a:pt x="691" y="5799"/>
                    <a:pt x="333" y="5454"/>
                    <a:pt x="333" y="5025"/>
                  </a:cubicBezTo>
                  <a:lnTo>
                    <a:pt x="333" y="167"/>
                  </a:lnTo>
                  <a:cubicBezTo>
                    <a:pt x="333"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7"/>
            <p:cNvSpPr/>
            <p:nvPr/>
          </p:nvSpPr>
          <p:spPr>
            <a:xfrm>
              <a:off x="3967437" y="3837102"/>
              <a:ext cx="331376" cy="89786"/>
            </a:xfrm>
            <a:custGeom>
              <a:avLst/>
              <a:gdLst/>
              <a:ahLst/>
              <a:cxnLst/>
              <a:rect l="l" t="t" r="r" b="b"/>
              <a:pathLst>
                <a:path w="10419" h="2823" extrusionOk="0">
                  <a:moveTo>
                    <a:pt x="2739" y="334"/>
                  </a:moveTo>
                  <a:cubicBezTo>
                    <a:pt x="2822" y="334"/>
                    <a:pt x="2894" y="393"/>
                    <a:pt x="2894" y="477"/>
                  </a:cubicBezTo>
                  <a:lnTo>
                    <a:pt x="2894" y="1453"/>
                  </a:lnTo>
                  <a:cubicBezTo>
                    <a:pt x="2894" y="1525"/>
                    <a:pt x="2834" y="1596"/>
                    <a:pt x="2739" y="1596"/>
                  </a:cubicBezTo>
                  <a:cubicBezTo>
                    <a:pt x="2668" y="1596"/>
                    <a:pt x="2596" y="1536"/>
                    <a:pt x="2596" y="1453"/>
                  </a:cubicBezTo>
                  <a:lnTo>
                    <a:pt x="2596" y="477"/>
                  </a:lnTo>
                  <a:cubicBezTo>
                    <a:pt x="2596" y="405"/>
                    <a:pt x="2656" y="334"/>
                    <a:pt x="2739" y="334"/>
                  </a:cubicBezTo>
                  <a:close/>
                  <a:moveTo>
                    <a:pt x="4751" y="334"/>
                  </a:moveTo>
                  <a:cubicBezTo>
                    <a:pt x="4823" y="334"/>
                    <a:pt x="4906" y="393"/>
                    <a:pt x="4906" y="477"/>
                  </a:cubicBezTo>
                  <a:lnTo>
                    <a:pt x="4906" y="1453"/>
                  </a:lnTo>
                  <a:cubicBezTo>
                    <a:pt x="4906" y="1525"/>
                    <a:pt x="4846" y="1596"/>
                    <a:pt x="4751" y="1596"/>
                  </a:cubicBezTo>
                  <a:cubicBezTo>
                    <a:pt x="4680" y="1596"/>
                    <a:pt x="4608" y="1536"/>
                    <a:pt x="4608" y="1453"/>
                  </a:cubicBezTo>
                  <a:lnTo>
                    <a:pt x="4608" y="477"/>
                  </a:lnTo>
                  <a:cubicBezTo>
                    <a:pt x="4608" y="405"/>
                    <a:pt x="4668" y="334"/>
                    <a:pt x="4751" y="334"/>
                  </a:cubicBezTo>
                  <a:close/>
                  <a:moveTo>
                    <a:pt x="6763" y="334"/>
                  </a:moveTo>
                  <a:cubicBezTo>
                    <a:pt x="6835" y="334"/>
                    <a:pt x="6906" y="393"/>
                    <a:pt x="6906" y="477"/>
                  </a:cubicBezTo>
                  <a:lnTo>
                    <a:pt x="6906" y="1453"/>
                  </a:lnTo>
                  <a:cubicBezTo>
                    <a:pt x="6906" y="1525"/>
                    <a:pt x="6847" y="1596"/>
                    <a:pt x="6763" y="1596"/>
                  </a:cubicBezTo>
                  <a:cubicBezTo>
                    <a:pt x="6692" y="1596"/>
                    <a:pt x="6609" y="1536"/>
                    <a:pt x="6609" y="1453"/>
                  </a:cubicBezTo>
                  <a:lnTo>
                    <a:pt x="6609" y="477"/>
                  </a:lnTo>
                  <a:cubicBezTo>
                    <a:pt x="6609" y="405"/>
                    <a:pt x="6668" y="334"/>
                    <a:pt x="6763" y="334"/>
                  </a:cubicBezTo>
                  <a:close/>
                  <a:moveTo>
                    <a:pt x="8775" y="334"/>
                  </a:moveTo>
                  <a:cubicBezTo>
                    <a:pt x="8847" y="334"/>
                    <a:pt x="8918" y="393"/>
                    <a:pt x="8918" y="477"/>
                  </a:cubicBezTo>
                  <a:lnTo>
                    <a:pt x="8918" y="1453"/>
                  </a:lnTo>
                  <a:cubicBezTo>
                    <a:pt x="8918" y="1525"/>
                    <a:pt x="8859" y="1596"/>
                    <a:pt x="8775" y="1596"/>
                  </a:cubicBezTo>
                  <a:cubicBezTo>
                    <a:pt x="8692" y="1596"/>
                    <a:pt x="8621" y="1536"/>
                    <a:pt x="8621" y="1453"/>
                  </a:cubicBezTo>
                  <a:lnTo>
                    <a:pt x="8621" y="1155"/>
                  </a:lnTo>
                  <a:lnTo>
                    <a:pt x="8621" y="810"/>
                  </a:lnTo>
                  <a:lnTo>
                    <a:pt x="8621" y="477"/>
                  </a:lnTo>
                  <a:cubicBezTo>
                    <a:pt x="8621" y="405"/>
                    <a:pt x="8680" y="334"/>
                    <a:pt x="8775" y="334"/>
                  </a:cubicBezTo>
                  <a:close/>
                  <a:moveTo>
                    <a:pt x="2703" y="1"/>
                  </a:moveTo>
                  <a:cubicBezTo>
                    <a:pt x="2429" y="1"/>
                    <a:pt x="2203" y="227"/>
                    <a:pt x="2203" y="501"/>
                  </a:cubicBezTo>
                  <a:lnTo>
                    <a:pt x="2203" y="822"/>
                  </a:lnTo>
                  <a:lnTo>
                    <a:pt x="1108" y="822"/>
                  </a:lnTo>
                  <a:cubicBezTo>
                    <a:pt x="501" y="822"/>
                    <a:pt x="1" y="1310"/>
                    <a:pt x="1" y="1929"/>
                  </a:cubicBezTo>
                  <a:lnTo>
                    <a:pt x="1" y="2656"/>
                  </a:lnTo>
                  <a:cubicBezTo>
                    <a:pt x="1" y="2739"/>
                    <a:pt x="84" y="2822"/>
                    <a:pt x="167" y="2822"/>
                  </a:cubicBezTo>
                  <a:cubicBezTo>
                    <a:pt x="262" y="2822"/>
                    <a:pt x="334" y="2739"/>
                    <a:pt x="334" y="2656"/>
                  </a:cubicBezTo>
                  <a:lnTo>
                    <a:pt x="334" y="1929"/>
                  </a:lnTo>
                  <a:cubicBezTo>
                    <a:pt x="334" y="1513"/>
                    <a:pt x="679" y="1144"/>
                    <a:pt x="1108" y="1144"/>
                  </a:cubicBezTo>
                  <a:lnTo>
                    <a:pt x="2203" y="1144"/>
                  </a:lnTo>
                  <a:lnTo>
                    <a:pt x="2203" y="1441"/>
                  </a:lnTo>
                  <a:cubicBezTo>
                    <a:pt x="2203" y="1715"/>
                    <a:pt x="2429" y="1941"/>
                    <a:pt x="2703" y="1941"/>
                  </a:cubicBezTo>
                  <a:cubicBezTo>
                    <a:pt x="2965" y="1941"/>
                    <a:pt x="3191" y="1715"/>
                    <a:pt x="3191" y="1441"/>
                  </a:cubicBezTo>
                  <a:lnTo>
                    <a:pt x="3191" y="1144"/>
                  </a:lnTo>
                  <a:lnTo>
                    <a:pt x="4227" y="1144"/>
                  </a:lnTo>
                  <a:lnTo>
                    <a:pt x="4227" y="1441"/>
                  </a:lnTo>
                  <a:cubicBezTo>
                    <a:pt x="4227" y="1715"/>
                    <a:pt x="4453" y="1941"/>
                    <a:pt x="4727" y="1941"/>
                  </a:cubicBezTo>
                  <a:cubicBezTo>
                    <a:pt x="4989" y="1941"/>
                    <a:pt x="5215" y="1715"/>
                    <a:pt x="5215" y="1441"/>
                  </a:cubicBezTo>
                  <a:lnTo>
                    <a:pt x="5215" y="1144"/>
                  </a:lnTo>
                  <a:lnTo>
                    <a:pt x="6251" y="1144"/>
                  </a:lnTo>
                  <a:lnTo>
                    <a:pt x="6251" y="1441"/>
                  </a:lnTo>
                  <a:cubicBezTo>
                    <a:pt x="6251" y="1715"/>
                    <a:pt x="6478" y="1941"/>
                    <a:pt x="6751" y="1941"/>
                  </a:cubicBezTo>
                  <a:cubicBezTo>
                    <a:pt x="7013" y="1941"/>
                    <a:pt x="7240" y="1715"/>
                    <a:pt x="7240" y="1441"/>
                  </a:cubicBezTo>
                  <a:lnTo>
                    <a:pt x="7240" y="1144"/>
                  </a:lnTo>
                  <a:lnTo>
                    <a:pt x="8275" y="1144"/>
                  </a:lnTo>
                  <a:lnTo>
                    <a:pt x="8275" y="1441"/>
                  </a:lnTo>
                  <a:cubicBezTo>
                    <a:pt x="8275" y="1715"/>
                    <a:pt x="8502" y="1941"/>
                    <a:pt x="8775" y="1941"/>
                  </a:cubicBezTo>
                  <a:cubicBezTo>
                    <a:pt x="9037" y="1941"/>
                    <a:pt x="9264" y="1715"/>
                    <a:pt x="9264" y="1441"/>
                  </a:cubicBezTo>
                  <a:lnTo>
                    <a:pt x="9264" y="1144"/>
                  </a:lnTo>
                  <a:lnTo>
                    <a:pt x="10264" y="1144"/>
                  </a:lnTo>
                  <a:cubicBezTo>
                    <a:pt x="10347" y="1144"/>
                    <a:pt x="10419" y="1072"/>
                    <a:pt x="10419" y="989"/>
                  </a:cubicBezTo>
                  <a:cubicBezTo>
                    <a:pt x="10419" y="894"/>
                    <a:pt x="10347" y="822"/>
                    <a:pt x="10264" y="822"/>
                  </a:cubicBezTo>
                  <a:lnTo>
                    <a:pt x="9264" y="822"/>
                  </a:lnTo>
                  <a:lnTo>
                    <a:pt x="9264" y="501"/>
                  </a:lnTo>
                  <a:cubicBezTo>
                    <a:pt x="9264" y="227"/>
                    <a:pt x="9037" y="1"/>
                    <a:pt x="8775" y="1"/>
                  </a:cubicBezTo>
                  <a:cubicBezTo>
                    <a:pt x="8502" y="1"/>
                    <a:pt x="8275" y="227"/>
                    <a:pt x="8275" y="501"/>
                  </a:cubicBezTo>
                  <a:lnTo>
                    <a:pt x="8275" y="822"/>
                  </a:lnTo>
                  <a:lnTo>
                    <a:pt x="7240" y="822"/>
                  </a:lnTo>
                  <a:lnTo>
                    <a:pt x="7240" y="501"/>
                  </a:lnTo>
                  <a:cubicBezTo>
                    <a:pt x="7240" y="227"/>
                    <a:pt x="7013" y="1"/>
                    <a:pt x="6751" y="1"/>
                  </a:cubicBezTo>
                  <a:cubicBezTo>
                    <a:pt x="6478" y="1"/>
                    <a:pt x="6251" y="227"/>
                    <a:pt x="6251" y="501"/>
                  </a:cubicBezTo>
                  <a:lnTo>
                    <a:pt x="6251" y="822"/>
                  </a:lnTo>
                  <a:lnTo>
                    <a:pt x="5215" y="822"/>
                  </a:lnTo>
                  <a:lnTo>
                    <a:pt x="5215" y="501"/>
                  </a:lnTo>
                  <a:cubicBezTo>
                    <a:pt x="5215" y="227"/>
                    <a:pt x="4989" y="1"/>
                    <a:pt x="4727" y="1"/>
                  </a:cubicBezTo>
                  <a:cubicBezTo>
                    <a:pt x="4453" y="1"/>
                    <a:pt x="4227" y="227"/>
                    <a:pt x="4227" y="501"/>
                  </a:cubicBezTo>
                  <a:lnTo>
                    <a:pt x="4227" y="822"/>
                  </a:lnTo>
                  <a:lnTo>
                    <a:pt x="3191" y="822"/>
                  </a:lnTo>
                  <a:lnTo>
                    <a:pt x="3191" y="501"/>
                  </a:lnTo>
                  <a:cubicBezTo>
                    <a:pt x="3191" y="227"/>
                    <a:pt x="2965" y="1"/>
                    <a:pt x="2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7"/>
            <p:cNvSpPr/>
            <p:nvPr/>
          </p:nvSpPr>
          <p:spPr>
            <a:xfrm>
              <a:off x="3994694" y="3917378"/>
              <a:ext cx="158325" cy="156067"/>
            </a:xfrm>
            <a:custGeom>
              <a:avLst/>
              <a:gdLst/>
              <a:ahLst/>
              <a:cxnLst/>
              <a:rect l="l" t="t" r="r" b="b"/>
              <a:pathLst>
                <a:path w="4978" h="4907" extrusionOk="0">
                  <a:moveTo>
                    <a:pt x="156" y="1"/>
                  </a:moveTo>
                  <a:cubicBezTo>
                    <a:pt x="72" y="1"/>
                    <a:pt x="1" y="72"/>
                    <a:pt x="1" y="155"/>
                  </a:cubicBezTo>
                  <a:lnTo>
                    <a:pt x="1" y="1251"/>
                  </a:lnTo>
                  <a:cubicBezTo>
                    <a:pt x="1" y="2049"/>
                    <a:pt x="656" y="2703"/>
                    <a:pt x="1453" y="2703"/>
                  </a:cubicBezTo>
                  <a:lnTo>
                    <a:pt x="2049" y="2703"/>
                  </a:lnTo>
                  <a:cubicBezTo>
                    <a:pt x="2573" y="2703"/>
                    <a:pt x="2989" y="3120"/>
                    <a:pt x="2989" y="3644"/>
                  </a:cubicBezTo>
                  <a:cubicBezTo>
                    <a:pt x="2989" y="4346"/>
                    <a:pt x="3549" y="4906"/>
                    <a:pt x="4251" y="4906"/>
                  </a:cubicBezTo>
                  <a:lnTo>
                    <a:pt x="4811" y="4906"/>
                  </a:lnTo>
                  <a:cubicBezTo>
                    <a:pt x="4906" y="4906"/>
                    <a:pt x="4978" y="4835"/>
                    <a:pt x="4978" y="4739"/>
                  </a:cubicBezTo>
                  <a:cubicBezTo>
                    <a:pt x="4978" y="4644"/>
                    <a:pt x="4906" y="4561"/>
                    <a:pt x="4799" y="4561"/>
                  </a:cubicBezTo>
                  <a:lnTo>
                    <a:pt x="4239" y="4561"/>
                  </a:lnTo>
                  <a:cubicBezTo>
                    <a:pt x="3716" y="4561"/>
                    <a:pt x="3299" y="4144"/>
                    <a:pt x="3299" y="3632"/>
                  </a:cubicBezTo>
                  <a:cubicBezTo>
                    <a:pt x="3299" y="2930"/>
                    <a:pt x="2739" y="2358"/>
                    <a:pt x="2037" y="2358"/>
                  </a:cubicBezTo>
                  <a:lnTo>
                    <a:pt x="1441" y="2358"/>
                  </a:lnTo>
                  <a:cubicBezTo>
                    <a:pt x="834" y="2358"/>
                    <a:pt x="322" y="1858"/>
                    <a:pt x="322" y="1251"/>
                  </a:cubicBezTo>
                  <a:lnTo>
                    <a:pt x="322" y="155"/>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7"/>
            <p:cNvSpPr/>
            <p:nvPr/>
          </p:nvSpPr>
          <p:spPr>
            <a:xfrm>
              <a:off x="4160812" y="3927174"/>
              <a:ext cx="155813" cy="149992"/>
            </a:xfrm>
            <a:custGeom>
              <a:avLst/>
              <a:gdLst/>
              <a:ahLst/>
              <a:cxnLst/>
              <a:rect l="l" t="t" r="r" b="b"/>
              <a:pathLst>
                <a:path w="4899" h="4716" extrusionOk="0">
                  <a:moveTo>
                    <a:pt x="3231" y="645"/>
                  </a:moveTo>
                  <a:lnTo>
                    <a:pt x="4124" y="1538"/>
                  </a:lnTo>
                  <a:lnTo>
                    <a:pt x="3838" y="1812"/>
                  </a:lnTo>
                  <a:lnTo>
                    <a:pt x="2945" y="919"/>
                  </a:lnTo>
                  <a:lnTo>
                    <a:pt x="3231" y="645"/>
                  </a:lnTo>
                  <a:close/>
                  <a:moveTo>
                    <a:pt x="2707" y="1157"/>
                  </a:moveTo>
                  <a:lnTo>
                    <a:pt x="3029" y="1491"/>
                  </a:lnTo>
                  <a:lnTo>
                    <a:pt x="1302" y="3217"/>
                  </a:lnTo>
                  <a:lnTo>
                    <a:pt x="981" y="2884"/>
                  </a:lnTo>
                  <a:lnTo>
                    <a:pt x="2707" y="1157"/>
                  </a:lnTo>
                  <a:close/>
                  <a:moveTo>
                    <a:pt x="814" y="3205"/>
                  </a:moveTo>
                  <a:lnTo>
                    <a:pt x="1564" y="3943"/>
                  </a:lnTo>
                  <a:lnTo>
                    <a:pt x="1064" y="4098"/>
                  </a:lnTo>
                  <a:cubicBezTo>
                    <a:pt x="993" y="3919"/>
                    <a:pt x="862" y="3765"/>
                    <a:pt x="671" y="3693"/>
                  </a:cubicBezTo>
                  <a:lnTo>
                    <a:pt x="814" y="3205"/>
                  </a:lnTo>
                  <a:close/>
                  <a:moveTo>
                    <a:pt x="552" y="4015"/>
                  </a:moveTo>
                  <a:cubicBezTo>
                    <a:pt x="624" y="4050"/>
                    <a:pt x="695" y="4122"/>
                    <a:pt x="731" y="4193"/>
                  </a:cubicBezTo>
                  <a:lnTo>
                    <a:pt x="469" y="4288"/>
                  </a:lnTo>
                  <a:lnTo>
                    <a:pt x="469" y="4288"/>
                  </a:lnTo>
                  <a:lnTo>
                    <a:pt x="552" y="4015"/>
                  </a:lnTo>
                  <a:close/>
                  <a:moveTo>
                    <a:pt x="3648" y="1"/>
                  </a:moveTo>
                  <a:cubicBezTo>
                    <a:pt x="3640" y="1"/>
                    <a:pt x="3632" y="1"/>
                    <a:pt x="3624" y="2"/>
                  </a:cubicBezTo>
                  <a:cubicBezTo>
                    <a:pt x="3148" y="86"/>
                    <a:pt x="3005" y="419"/>
                    <a:pt x="2588" y="788"/>
                  </a:cubicBezTo>
                  <a:cubicBezTo>
                    <a:pt x="2588" y="788"/>
                    <a:pt x="707" y="2669"/>
                    <a:pt x="683" y="2705"/>
                  </a:cubicBezTo>
                  <a:cubicBezTo>
                    <a:pt x="517" y="2812"/>
                    <a:pt x="445" y="3276"/>
                    <a:pt x="40" y="4491"/>
                  </a:cubicBezTo>
                  <a:cubicBezTo>
                    <a:pt x="0" y="4612"/>
                    <a:pt x="79" y="4716"/>
                    <a:pt x="191" y="4716"/>
                  </a:cubicBezTo>
                  <a:cubicBezTo>
                    <a:pt x="212" y="4716"/>
                    <a:pt x="233" y="4712"/>
                    <a:pt x="255" y="4705"/>
                  </a:cubicBezTo>
                  <a:lnTo>
                    <a:pt x="1743" y="4241"/>
                  </a:lnTo>
                  <a:cubicBezTo>
                    <a:pt x="2017" y="4158"/>
                    <a:pt x="2124" y="3979"/>
                    <a:pt x="2231" y="3896"/>
                  </a:cubicBezTo>
                  <a:cubicBezTo>
                    <a:pt x="2291" y="3836"/>
                    <a:pt x="2291" y="3717"/>
                    <a:pt x="2231" y="3657"/>
                  </a:cubicBezTo>
                  <a:cubicBezTo>
                    <a:pt x="2201" y="3628"/>
                    <a:pt x="2157" y="3613"/>
                    <a:pt x="2112" y="3613"/>
                  </a:cubicBezTo>
                  <a:cubicBezTo>
                    <a:pt x="2067" y="3613"/>
                    <a:pt x="2023" y="3628"/>
                    <a:pt x="1993" y="3657"/>
                  </a:cubicBezTo>
                  <a:lnTo>
                    <a:pt x="1874" y="3777"/>
                  </a:lnTo>
                  <a:lnTo>
                    <a:pt x="1541" y="3455"/>
                  </a:lnTo>
                  <a:lnTo>
                    <a:pt x="3267" y="1729"/>
                  </a:lnTo>
                  <a:lnTo>
                    <a:pt x="3600" y="2050"/>
                  </a:lnTo>
                  <a:lnTo>
                    <a:pt x="2469" y="3181"/>
                  </a:lnTo>
                  <a:cubicBezTo>
                    <a:pt x="2362" y="3288"/>
                    <a:pt x="2434" y="3467"/>
                    <a:pt x="2588" y="3467"/>
                  </a:cubicBezTo>
                  <a:cubicBezTo>
                    <a:pt x="2719" y="3467"/>
                    <a:pt x="2672" y="3419"/>
                    <a:pt x="3946" y="2169"/>
                  </a:cubicBezTo>
                  <a:lnTo>
                    <a:pt x="4458" y="1657"/>
                  </a:lnTo>
                  <a:cubicBezTo>
                    <a:pt x="4898" y="1240"/>
                    <a:pt x="4862" y="562"/>
                    <a:pt x="4398" y="193"/>
                  </a:cubicBezTo>
                  <a:cubicBezTo>
                    <a:pt x="4368" y="168"/>
                    <a:pt x="4332" y="156"/>
                    <a:pt x="4296" y="156"/>
                  </a:cubicBezTo>
                  <a:cubicBezTo>
                    <a:pt x="4246" y="156"/>
                    <a:pt x="4195" y="180"/>
                    <a:pt x="4160" y="228"/>
                  </a:cubicBezTo>
                  <a:cubicBezTo>
                    <a:pt x="4100" y="300"/>
                    <a:pt x="4124" y="407"/>
                    <a:pt x="4196" y="467"/>
                  </a:cubicBezTo>
                  <a:cubicBezTo>
                    <a:pt x="4339" y="586"/>
                    <a:pt x="4434" y="764"/>
                    <a:pt x="4434" y="955"/>
                  </a:cubicBezTo>
                  <a:cubicBezTo>
                    <a:pt x="4434" y="1074"/>
                    <a:pt x="4398" y="1181"/>
                    <a:pt x="4339" y="1264"/>
                  </a:cubicBezTo>
                  <a:lnTo>
                    <a:pt x="3481" y="407"/>
                  </a:lnTo>
                  <a:cubicBezTo>
                    <a:pt x="3541" y="371"/>
                    <a:pt x="3612" y="348"/>
                    <a:pt x="3684" y="324"/>
                  </a:cubicBezTo>
                  <a:cubicBezTo>
                    <a:pt x="3779" y="312"/>
                    <a:pt x="3838" y="228"/>
                    <a:pt x="3827" y="133"/>
                  </a:cubicBezTo>
                  <a:cubicBezTo>
                    <a:pt x="3805" y="57"/>
                    <a:pt x="3733" y="1"/>
                    <a:pt x="36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47"/>
          <p:cNvGrpSpPr/>
          <p:nvPr/>
        </p:nvGrpSpPr>
        <p:grpSpPr>
          <a:xfrm>
            <a:off x="3512059" y="3552943"/>
            <a:ext cx="407561" cy="348696"/>
            <a:chOff x="3967437" y="3837102"/>
            <a:chExt cx="364708" cy="295405"/>
          </a:xfrm>
        </p:grpSpPr>
        <p:sp>
          <p:nvSpPr>
            <p:cNvPr id="311" name="Google Shape;311;p47"/>
            <p:cNvSpPr/>
            <p:nvPr/>
          </p:nvSpPr>
          <p:spPr>
            <a:xfrm>
              <a:off x="4178750" y="3868334"/>
              <a:ext cx="153396" cy="264172"/>
            </a:xfrm>
            <a:custGeom>
              <a:avLst/>
              <a:gdLst/>
              <a:ahLst/>
              <a:cxnLst/>
              <a:rect l="l" t="t" r="r" b="b"/>
              <a:pathLst>
                <a:path w="4823" h="8306" extrusionOk="0">
                  <a:moveTo>
                    <a:pt x="4273" y="1"/>
                  </a:moveTo>
                  <a:cubicBezTo>
                    <a:pt x="4217" y="1"/>
                    <a:pt x="4158" y="32"/>
                    <a:pt x="4120" y="78"/>
                  </a:cubicBezTo>
                  <a:cubicBezTo>
                    <a:pt x="4060" y="150"/>
                    <a:pt x="4096" y="257"/>
                    <a:pt x="4167" y="316"/>
                  </a:cubicBezTo>
                  <a:cubicBezTo>
                    <a:pt x="4370" y="471"/>
                    <a:pt x="4489" y="685"/>
                    <a:pt x="4489" y="947"/>
                  </a:cubicBezTo>
                  <a:lnTo>
                    <a:pt x="4489" y="7210"/>
                  </a:lnTo>
                  <a:cubicBezTo>
                    <a:pt x="4489" y="7627"/>
                    <a:pt x="4156" y="7984"/>
                    <a:pt x="3715" y="7984"/>
                  </a:cubicBezTo>
                  <a:lnTo>
                    <a:pt x="167" y="7984"/>
                  </a:lnTo>
                  <a:cubicBezTo>
                    <a:pt x="72" y="7984"/>
                    <a:pt x="0" y="8055"/>
                    <a:pt x="0" y="8151"/>
                  </a:cubicBezTo>
                  <a:cubicBezTo>
                    <a:pt x="0" y="8234"/>
                    <a:pt x="72" y="8305"/>
                    <a:pt x="167" y="8305"/>
                  </a:cubicBezTo>
                  <a:lnTo>
                    <a:pt x="3715" y="8305"/>
                  </a:lnTo>
                  <a:cubicBezTo>
                    <a:pt x="4334" y="8305"/>
                    <a:pt x="4822" y="7817"/>
                    <a:pt x="4822" y="7210"/>
                  </a:cubicBezTo>
                  <a:lnTo>
                    <a:pt x="4822" y="947"/>
                  </a:lnTo>
                  <a:cubicBezTo>
                    <a:pt x="4822" y="590"/>
                    <a:pt x="4644" y="245"/>
                    <a:pt x="4358" y="31"/>
                  </a:cubicBezTo>
                  <a:cubicBezTo>
                    <a:pt x="4333" y="10"/>
                    <a:pt x="4303" y="1"/>
                    <a:pt x="42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7"/>
            <p:cNvSpPr/>
            <p:nvPr/>
          </p:nvSpPr>
          <p:spPr>
            <a:xfrm>
              <a:off x="3969346" y="3937447"/>
              <a:ext cx="198431" cy="194678"/>
            </a:xfrm>
            <a:custGeom>
              <a:avLst/>
              <a:gdLst/>
              <a:ahLst/>
              <a:cxnLst/>
              <a:rect l="l" t="t" r="r" b="b"/>
              <a:pathLst>
                <a:path w="6239" h="6121" extrusionOk="0">
                  <a:moveTo>
                    <a:pt x="167" y="1"/>
                  </a:moveTo>
                  <a:cubicBezTo>
                    <a:pt x="83" y="1"/>
                    <a:pt x="0" y="72"/>
                    <a:pt x="0" y="167"/>
                  </a:cubicBezTo>
                  <a:lnTo>
                    <a:pt x="0" y="5025"/>
                  </a:lnTo>
                  <a:cubicBezTo>
                    <a:pt x="0" y="5632"/>
                    <a:pt x="488" y="6121"/>
                    <a:pt x="1107" y="6121"/>
                  </a:cubicBezTo>
                  <a:lnTo>
                    <a:pt x="6060" y="6121"/>
                  </a:lnTo>
                  <a:cubicBezTo>
                    <a:pt x="6144" y="6121"/>
                    <a:pt x="6227" y="6049"/>
                    <a:pt x="6227" y="5954"/>
                  </a:cubicBezTo>
                  <a:cubicBezTo>
                    <a:pt x="6239" y="5870"/>
                    <a:pt x="6168" y="5799"/>
                    <a:pt x="6060" y="5799"/>
                  </a:cubicBezTo>
                  <a:lnTo>
                    <a:pt x="1107" y="5799"/>
                  </a:lnTo>
                  <a:cubicBezTo>
                    <a:pt x="691" y="5799"/>
                    <a:pt x="333" y="5454"/>
                    <a:pt x="333" y="5025"/>
                  </a:cubicBezTo>
                  <a:lnTo>
                    <a:pt x="333" y="167"/>
                  </a:lnTo>
                  <a:cubicBezTo>
                    <a:pt x="333" y="72"/>
                    <a:pt x="262"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7"/>
            <p:cNvSpPr/>
            <p:nvPr/>
          </p:nvSpPr>
          <p:spPr>
            <a:xfrm>
              <a:off x="3967437" y="3837102"/>
              <a:ext cx="331376" cy="89786"/>
            </a:xfrm>
            <a:custGeom>
              <a:avLst/>
              <a:gdLst/>
              <a:ahLst/>
              <a:cxnLst/>
              <a:rect l="l" t="t" r="r" b="b"/>
              <a:pathLst>
                <a:path w="10419" h="2823" extrusionOk="0">
                  <a:moveTo>
                    <a:pt x="2739" y="334"/>
                  </a:moveTo>
                  <a:cubicBezTo>
                    <a:pt x="2822" y="334"/>
                    <a:pt x="2894" y="393"/>
                    <a:pt x="2894" y="477"/>
                  </a:cubicBezTo>
                  <a:lnTo>
                    <a:pt x="2894" y="1453"/>
                  </a:lnTo>
                  <a:cubicBezTo>
                    <a:pt x="2894" y="1525"/>
                    <a:pt x="2834" y="1596"/>
                    <a:pt x="2739" y="1596"/>
                  </a:cubicBezTo>
                  <a:cubicBezTo>
                    <a:pt x="2668" y="1596"/>
                    <a:pt x="2596" y="1536"/>
                    <a:pt x="2596" y="1453"/>
                  </a:cubicBezTo>
                  <a:lnTo>
                    <a:pt x="2596" y="477"/>
                  </a:lnTo>
                  <a:cubicBezTo>
                    <a:pt x="2596" y="405"/>
                    <a:pt x="2656" y="334"/>
                    <a:pt x="2739" y="334"/>
                  </a:cubicBezTo>
                  <a:close/>
                  <a:moveTo>
                    <a:pt x="4751" y="334"/>
                  </a:moveTo>
                  <a:cubicBezTo>
                    <a:pt x="4823" y="334"/>
                    <a:pt x="4906" y="393"/>
                    <a:pt x="4906" y="477"/>
                  </a:cubicBezTo>
                  <a:lnTo>
                    <a:pt x="4906" y="1453"/>
                  </a:lnTo>
                  <a:cubicBezTo>
                    <a:pt x="4906" y="1525"/>
                    <a:pt x="4846" y="1596"/>
                    <a:pt x="4751" y="1596"/>
                  </a:cubicBezTo>
                  <a:cubicBezTo>
                    <a:pt x="4680" y="1596"/>
                    <a:pt x="4608" y="1536"/>
                    <a:pt x="4608" y="1453"/>
                  </a:cubicBezTo>
                  <a:lnTo>
                    <a:pt x="4608" y="477"/>
                  </a:lnTo>
                  <a:cubicBezTo>
                    <a:pt x="4608" y="405"/>
                    <a:pt x="4668" y="334"/>
                    <a:pt x="4751" y="334"/>
                  </a:cubicBezTo>
                  <a:close/>
                  <a:moveTo>
                    <a:pt x="6763" y="334"/>
                  </a:moveTo>
                  <a:cubicBezTo>
                    <a:pt x="6835" y="334"/>
                    <a:pt x="6906" y="393"/>
                    <a:pt x="6906" y="477"/>
                  </a:cubicBezTo>
                  <a:lnTo>
                    <a:pt x="6906" y="1453"/>
                  </a:lnTo>
                  <a:cubicBezTo>
                    <a:pt x="6906" y="1525"/>
                    <a:pt x="6847" y="1596"/>
                    <a:pt x="6763" y="1596"/>
                  </a:cubicBezTo>
                  <a:cubicBezTo>
                    <a:pt x="6692" y="1596"/>
                    <a:pt x="6609" y="1536"/>
                    <a:pt x="6609" y="1453"/>
                  </a:cubicBezTo>
                  <a:lnTo>
                    <a:pt x="6609" y="477"/>
                  </a:lnTo>
                  <a:cubicBezTo>
                    <a:pt x="6609" y="405"/>
                    <a:pt x="6668" y="334"/>
                    <a:pt x="6763" y="334"/>
                  </a:cubicBezTo>
                  <a:close/>
                  <a:moveTo>
                    <a:pt x="8775" y="334"/>
                  </a:moveTo>
                  <a:cubicBezTo>
                    <a:pt x="8847" y="334"/>
                    <a:pt x="8918" y="393"/>
                    <a:pt x="8918" y="477"/>
                  </a:cubicBezTo>
                  <a:lnTo>
                    <a:pt x="8918" y="1453"/>
                  </a:lnTo>
                  <a:cubicBezTo>
                    <a:pt x="8918" y="1525"/>
                    <a:pt x="8859" y="1596"/>
                    <a:pt x="8775" y="1596"/>
                  </a:cubicBezTo>
                  <a:cubicBezTo>
                    <a:pt x="8692" y="1596"/>
                    <a:pt x="8621" y="1536"/>
                    <a:pt x="8621" y="1453"/>
                  </a:cubicBezTo>
                  <a:lnTo>
                    <a:pt x="8621" y="1155"/>
                  </a:lnTo>
                  <a:lnTo>
                    <a:pt x="8621" y="810"/>
                  </a:lnTo>
                  <a:lnTo>
                    <a:pt x="8621" y="477"/>
                  </a:lnTo>
                  <a:cubicBezTo>
                    <a:pt x="8621" y="405"/>
                    <a:pt x="8680" y="334"/>
                    <a:pt x="8775" y="334"/>
                  </a:cubicBezTo>
                  <a:close/>
                  <a:moveTo>
                    <a:pt x="2703" y="1"/>
                  </a:moveTo>
                  <a:cubicBezTo>
                    <a:pt x="2429" y="1"/>
                    <a:pt x="2203" y="227"/>
                    <a:pt x="2203" y="501"/>
                  </a:cubicBezTo>
                  <a:lnTo>
                    <a:pt x="2203" y="822"/>
                  </a:lnTo>
                  <a:lnTo>
                    <a:pt x="1108" y="822"/>
                  </a:lnTo>
                  <a:cubicBezTo>
                    <a:pt x="501" y="822"/>
                    <a:pt x="1" y="1310"/>
                    <a:pt x="1" y="1929"/>
                  </a:cubicBezTo>
                  <a:lnTo>
                    <a:pt x="1" y="2656"/>
                  </a:lnTo>
                  <a:cubicBezTo>
                    <a:pt x="1" y="2739"/>
                    <a:pt x="84" y="2822"/>
                    <a:pt x="167" y="2822"/>
                  </a:cubicBezTo>
                  <a:cubicBezTo>
                    <a:pt x="262" y="2822"/>
                    <a:pt x="334" y="2739"/>
                    <a:pt x="334" y="2656"/>
                  </a:cubicBezTo>
                  <a:lnTo>
                    <a:pt x="334" y="1929"/>
                  </a:lnTo>
                  <a:cubicBezTo>
                    <a:pt x="334" y="1513"/>
                    <a:pt x="679" y="1144"/>
                    <a:pt x="1108" y="1144"/>
                  </a:cubicBezTo>
                  <a:lnTo>
                    <a:pt x="2203" y="1144"/>
                  </a:lnTo>
                  <a:lnTo>
                    <a:pt x="2203" y="1441"/>
                  </a:lnTo>
                  <a:cubicBezTo>
                    <a:pt x="2203" y="1715"/>
                    <a:pt x="2429" y="1941"/>
                    <a:pt x="2703" y="1941"/>
                  </a:cubicBezTo>
                  <a:cubicBezTo>
                    <a:pt x="2965" y="1941"/>
                    <a:pt x="3191" y="1715"/>
                    <a:pt x="3191" y="1441"/>
                  </a:cubicBezTo>
                  <a:lnTo>
                    <a:pt x="3191" y="1144"/>
                  </a:lnTo>
                  <a:lnTo>
                    <a:pt x="4227" y="1144"/>
                  </a:lnTo>
                  <a:lnTo>
                    <a:pt x="4227" y="1441"/>
                  </a:lnTo>
                  <a:cubicBezTo>
                    <a:pt x="4227" y="1715"/>
                    <a:pt x="4453" y="1941"/>
                    <a:pt x="4727" y="1941"/>
                  </a:cubicBezTo>
                  <a:cubicBezTo>
                    <a:pt x="4989" y="1941"/>
                    <a:pt x="5215" y="1715"/>
                    <a:pt x="5215" y="1441"/>
                  </a:cubicBezTo>
                  <a:lnTo>
                    <a:pt x="5215" y="1144"/>
                  </a:lnTo>
                  <a:lnTo>
                    <a:pt x="6251" y="1144"/>
                  </a:lnTo>
                  <a:lnTo>
                    <a:pt x="6251" y="1441"/>
                  </a:lnTo>
                  <a:cubicBezTo>
                    <a:pt x="6251" y="1715"/>
                    <a:pt x="6478" y="1941"/>
                    <a:pt x="6751" y="1941"/>
                  </a:cubicBezTo>
                  <a:cubicBezTo>
                    <a:pt x="7013" y="1941"/>
                    <a:pt x="7240" y="1715"/>
                    <a:pt x="7240" y="1441"/>
                  </a:cubicBezTo>
                  <a:lnTo>
                    <a:pt x="7240" y="1144"/>
                  </a:lnTo>
                  <a:lnTo>
                    <a:pt x="8275" y="1144"/>
                  </a:lnTo>
                  <a:lnTo>
                    <a:pt x="8275" y="1441"/>
                  </a:lnTo>
                  <a:cubicBezTo>
                    <a:pt x="8275" y="1715"/>
                    <a:pt x="8502" y="1941"/>
                    <a:pt x="8775" y="1941"/>
                  </a:cubicBezTo>
                  <a:cubicBezTo>
                    <a:pt x="9037" y="1941"/>
                    <a:pt x="9264" y="1715"/>
                    <a:pt x="9264" y="1441"/>
                  </a:cubicBezTo>
                  <a:lnTo>
                    <a:pt x="9264" y="1144"/>
                  </a:lnTo>
                  <a:lnTo>
                    <a:pt x="10264" y="1144"/>
                  </a:lnTo>
                  <a:cubicBezTo>
                    <a:pt x="10347" y="1144"/>
                    <a:pt x="10419" y="1072"/>
                    <a:pt x="10419" y="989"/>
                  </a:cubicBezTo>
                  <a:cubicBezTo>
                    <a:pt x="10419" y="894"/>
                    <a:pt x="10347" y="822"/>
                    <a:pt x="10264" y="822"/>
                  </a:cubicBezTo>
                  <a:lnTo>
                    <a:pt x="9264" y="822"/>
                  </a:lnTo>
                  <a:lnTo>
                    <a:pt x="9264" y="501"/>
                  </a:lnTo>
                  <a:cubicBezTo>
                    <a:pt x="9264" y="227"/>
                    <a:pt x="9037" y="1"/>
                    <a:pt x="8775" y="1"/>
                  </a:cubicBezTo>
                  <a:cubicBezTo>
                    <a:pt x="8502" y="1"/>
                    <a:pt x="8275" y="227"/>
                    <a:pt x="8275" y="501"/>
                  </a:cubicBezTo>
                  <a:lnTo>
                    <a:pt x="8275" y="822"/>
                  </a:lnTo>
                  <a:lnTo>
                    <a:pt x="7240" y="822"/>
                  </a:lnTo>
                  <a:lnTo>
                    <a:pt x="7240" y="501"/>
                  </a:lnTo>
                  <a:cubicBezTo>
                    <a:pt x="7240" y="227"/>
                    <a:pt x="7013" y="1"/>
                    <a:pt x="6751" y="1"/>
                  </a:cubicBezTo>
                  <a:cubicBezTo>
                    <a:pt x="6478" y="1"/>
                    <a:pt x="6251" y="227"/>
                    <a:pt x="6251" y="501"/>
                  </a:cubicBezTo>
                  <a:lnTo>
                    <a:pt x="6251" y="822"/>
                  </a:lnTo>
                  <a:lnTo>
                    <a:pt x="5215" y="822"/>
                  </a:lnTo>
                  <a:lnTo>
                    <a:pt x="5215" y="501"/>
                  </a:lnTo>
                  <a:cubicBezTo>
                    <a:pt x="5215" y="227"/>
                    <a:pt x="4989" y="1"/>
                    <a:pt x="4727" y="1"/>
                  </a:cubicBezTo>
                  <a:cubicBezTo>
                    <a:pt x="4453" y="1"/>
                    <a:pt x="4227" y="227"/>
                    <a:pt x="4227" y="501"/>
                  </a:cubicBezTo>
                  <a:lnTo>
                    <a:pt x="4227" y="822"/>
                  </a:lnTo>
                  <a:lnTo>
                    <a:pt x="3191" y="822"/>
                  </a:lnTo>
                  <a:lnTo>
                    <a:pt x="3191" y="501"/>
                  </a:lnTo>
                  <a:cubicBezTo>
                    <a:pt x="3191" y="227"/>
                    <a:pt x="2965" y="1"/>
                    <a:pt x="2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7"/>
            <p:cNvSpPr/>
            <p:nvPr/>
          </p:nvSpPr>
          <p:spPr>
            <a:xfrm>
              <a:off x="3994694" y="3917378"/>
              <a:ext cx="158325" cy="156067"/>
            </a:xfrm>
            <a:custGeom>
              <a:avLst/>
              <a:gdLst/>
              <a:ahLst/>
              <a:cxnLst/>
              <a:rect l="l" t="t" r="r" b="b"/>
              <a:pathLst>
                <a:path w="4978" h="4907" extrusionOk="0">
                  <a:moveTo>
                    <a:pt x="156" y="1"/>
                  </a:moveTo>
                  <a:cubicBezTo>
                    <a:pt x="72" y="1"/>
                    <a:pt x="1" y="72"/>
                    <a:pt x="1" y="155"/>
                  </a:cubicBezTo>
                  <a:lnTo>
                    <a:pt x="1" y="1251"/>
                  </a:lnTo>
                  <a:cubicBezTo>
                    <a:pt x="1" y="2049"/>
                    <a:pt x="656" y="2703"/>
                    <a:pt x="1453" y="2703"/>
                  </a:cubicBezTo>
                  <a:lnTo>
                    <a:pt x="2049" y="2703"/>
                  </a:lnTo>
                  <a:cubicBezTo>
                    <a:pt x="2573" y="2703"/>
                    <a:pt x="2989" y="3120"/>
                    <a:pt x="2989" y="3644"/>
                  </a:cubicBezTo>
                  <a:cubicBezTo>
                    <a:pt x="2989" y="4346"/>
                    <a:pt x="3549" y="4906"/>
                    <a:pt x="4251" y="4906"/>
                  </a:cubicBezTo>
                  <a:lnTo>
                    <a:pt x="4811" y="4906"/>
                  </a:lnTo>
                  <a:cubicBezTo>
                    <a:pt x="4906" y="4906"/>
                    <a:pt x="4978" y="4835"/>
                    <a:pt x="4978" y="4739"/>
                  </a:cubicBezTo>
                  <a:cubicBezTo>
                    <a:pt x="4978" y="4644"/>
                    <a:pt x="4906" y="4561"/>
                    <a:pt x="4799" y="4561"/>
                  </a:cubicBezTo>
                  <a:lnTo>
                    <a:pt x="4239" y="4561"/>
                  </a:lnTo>
                  <a:cubicBezTo>
                    <a:pt x="3716" y="4561"/>
                    <a:pt x="3299" y="4144"/>
                    <a:pt x="3299" y="3632"/>
                  </a:cubicBezTo>
                  <a:cubicBezTo>
                    <a:pt x="3299" y="2930"/>
                    <a:pt x="2739" y="2358"/>
                    <a:pt x="2037" y="2358"/>
                  </a:cubicBezTo>
                  <a:lnTo>
                    <a:pt x="1441" y="2358"/>
                  </a:lnTo>
                  <a:cubicBezTo>
                    <a:pt x="834" y="2358"/>
                    <a:pt x="322" y="1858"/>
                    <a:pt x="322" y="1251"/>
                  </a:cubicBezTo>
                  <a:lnTo>
                    <a:pt x="322" y="155"/>
                  </a:lnTo>
                  <a:cubicBezTo>
                    <a:pt x="322" y="72"/>
                    <a:pt x="251"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7"/>
            <p:cNvSpPr/>
            <p:nvPr/>
          </p:nvSpPr>
          <p:spPr>
            <a:xfrm>
              <a:off x="4160812" y="3927174"/>
              <a:ext cx="155813" cy="149992"/>
            </a:xfrm>
            <a:custGeom>
              <a:avLst/>
              <a:gdLst/>
              <a:ahLst/>
              <a:cxnLst/>
              <a:rect l="l" t="t" r="r" b="b"/>
              <a:pathLst>
                <a:path w="4899" h="4716" extrusionOk="0">
                  <a:moveTo>
                    <a:pt x="3231" y="645"/>
                  </a:moveTo>
                  <a:lnTo>
                    <a:pt x="4124" y="1538"/>
                  </a:lnTo>
                  <a:lnTo>
                    <a:pt x="3838" y="1812"/>
                  </a:lnTo>
                  <a:lnTo>
                    <a:pt x="2945" y="919"/>
                  </a:lnTo>
                  <a:lnTo>
                    <a:pt x="3231" y="645"/>
                  </a:lnTo>
                  <a:close/>
                  <a:moveTo>
                    <a:pt x="2707" y="1157"/>
                  </a:moveTo>
                  <a:lnTo>
                    <a:pt x="3029" y="1491"/>
                  </a:lnTo>
                  <a:lnTo>
                    <a:pt x="1302" y="3217"/>
                  </a:lnTo>
                  <a:lnTo>
                    <a:pt x="981" y="2884"/>
                  </a:lnTo>
                  <a:lnTo>
                    <a:pt x="2707" y="1157"/>
                  </a:lnTo>
                  <a:close/>
                  <a:moveTo>
                    <a:pt x="814" y="3205"/>
                  </a:moveTo>
                  <a:lnTo>
                    <a:pt x="1564" y="3943"/>
                  </a:lnTo>
                  <a:lnTo>
                    <a:pt x="1064" y="4098"/>
                  </a:lnTo>
                  <a:cubicBezTo>
                    <a:pt x="993" y="3919"/>
                    <a:pt x="862" y="3765"/>
                    <a:pt x="671" y="3693"/>
                  </a:cubicBezTo>
                  <a:lnTo>
                    <a:pt x="814" y="3205"/>
                  </a:lnTo>
                  <a:close/>
                  <a:moveTo>
                    <a:pt x="552" y="4015"/>
                  </a:moveTo>
                  <a:cubicBezTo>
                    <a:pt x="624" y="4050"/>
                    <a:pt x="695" y="4122"/>
                    <a:pt x="731" y="4193"/>
                  </a:cubicBezTo>
                  <a:lnTo>
                    <a:pt x="469" y="4288"/>
                  </a:lnTo>
                  <a:lnTo>
                    <a:pt x="469" y="4288"/>
                  </a:lnTo>
                  <a:lnTo>
                    <a:pt x="552" y="4015"/>
                  </a:lnTo>
                  <a:close/>
                  <a:moveTo>
                    <a:pt x="3648" y="1"/>
                  </a:moveTo>
                  <a:cubicBezTo>
                    <a:pt x="3640" y="1"/>
                    <a:pt x="3632" y="1"/>
                    <a:pt x="3624" y="2"/>
                  </a:cubicBezTo>
                  <a:cubicBezTo>
                    <a:pt x="3148" y="86"/>
                    <a:pt x="3005" y="419"/>
                    <a:pt x="2588" y="788"/>
                  </a:cubicBezTo>
                  <a:cubicBezTo>
                    <a:pt x="2588" y="788"/>
                    <a:pt x="707" y="2669"/>
                    <a:pt x="683" y="2705"/>
                  </a:cubicBezTo>
                  <a:cubicBezTo>
                    <a:pt x="517" y="2812"/>
                    <a:pt x="445" y="3276"/>
                    <a:pt x="40" y="4491"/>
                  </a:cubicBezTo>
                  <a:cubicBezTo>
                    <a:pt x="0" y="4612"/>
                    <a:pt x="79" y="4716"/>
                    <a:pt x="191" y="4716"/>
                  </a:cubicBezTo>
                  <a:cubicBezTo>
                    <a:pt x="212" y="4716"/>
                    <a:pt x="233" y="4712"/>
                    <a:pt x="255" y="4705"/>
                  </a:cubicBezTo>
                  <a:lnTo>
                    <a:pt x="1743" y="4241"/>
                  </a:lnTo>
                  <a:cubicBezTo>
                    <a:pt x="2017" y="4158"/>
                    <a:pt x="2124" y="3979"/>
                    <a:pt x="2231" y="3896"/>
                  </a:cubicBezTo>
                  <a:cubicBezTo>
                    <a:pt x="2291" y="3836"/>
                    <a:pt x="2291" y="3717"/>
                    <a:pt x="2231" y="3657"/>
                  </a:cubicBezTo>
                  <a:cubicBezTo>
                    <a:pt x="2201" y="3628"/>
                    <a:pt x="2157" y="3613"/>
                    <a:pt x="2112" y="3613"/>
                  </a:cubicBezTo>
                  <a:cubicBezTo>
                    <a:pt x="2067" y="3613"/>
                    <a:pt x="2023" y="3628"/>
                    <a:pt x="1993" y="3657"/>
                  </a:cubicBezTo>
                  <a:lnTo>
                    <a:pt x="1874" y="3777"/>
                  </a:lnTo>
                  <a:lnTo>
                    <a:pt x="1541" y="3455"/>
                  </a:lnTo>
                  <a:lnTo>
                    <a:pt x="3267" y="1729"/>
                  </a:lnTo>
                  <a:lnTo>
                    <a:pt x="3600" y="2050"/>
                  </a:lnTo>
                  <a:lnTo>
                    <a:pt x="2469" y="3181"/>
                  </a:lnTo>
                  <a:cubicBezTo>
                    <a:pt x="2362" y="3288"/>
                    <a:pt x="2434" y="3467"/>
                    <a:pt x="2588" y="3467"/>
                  </a:cubicBezTo>
                  <a:cubicBezTo>
                    <a:pt x="2719" y="3467"/>
                    <a:pt x="2672" y="3419"/>
                    <a:pt x="3946" y="2169"/>
                  </a:cubicBezTo>
                  <a:lnTo>
                    <a:pt x="4458" y="1657"/>
                  </a:lnTo>
                  <a:cubicBezTo>
                    <a:pt x="4898" y="1240"/>
                    <a:pt x="4862" y="562"/>
                    <a:pt x="4398" y="193"/>
                  </a:cubicBezTo>
                  <a:cubicBezTo>
                    <a:pt x="4368" y="168"/>
                    <a:pt x="4332" y="156"/>
                    <a:pt x="4296" y="156"/>
                  </a:cubicBezTo>
                  <a:cubicBezTo>
                    <a:pt x="4246" y="156"/>
                    <a:pt x="4195" y="180"/>
                    <a:pt x="4160" y="228"/>
                  </a:cubicBezTo>
                  <a:cubicBezTo>
                    <a:pt x="4100" y="300"/>
                    <a:pt x="4124" y="407"/>
                    <a:pt x="4196" y="467"/>
                  </a:cubicBezTo>
                  <a:cubicBezTo>
                    <a:pt x="4339" y="586"/>
                    <a:pt x="4434" y="764"/>
                    <a:pt x="4434" y="955"/>
                  </a:cubicBezTo>
                  <a:cubicBezTo>
                    <a:pt x="4434" y="1074"/>
                    <a:pt x="4398" y="1181"/>
                    <a:pt x="4339" y="1264"/>
                  </a:cubicBezTo>
                  <a:lnTo>
                    <a:pt x="3481" y="407"/>
                  </a:lnTo>
                  <a:cubicBezTo>
                    <a:pt x="3541" y="371"/>
                    <a:pt x="3612" y="348"/>
                    <a:pt x="3684" y="324"/>
                  </a:cubicBezTo>
                  <a:cubicBezTo>
                    <a:pt x="3779" y="312"/>
                    <a:pt x="3838" y="228"/>
                    <a:pt x="3827" y="133"/>
                  </a:cubicBezTo>
                  <a:cubicBezTo>
                    <a:pt x="3805" y="57"/>
                    <a:pt x="3733" y="1"/>
                    <a:pt x="36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316;p47"/>
          <p:cNvSpPr txBox="1">
            <a:spLocks noGrp="1"/>
          </p:cNvSpPr>
          <p:nvPr>
            <p:ph type="subTitle" idx="4294967295"/>
          </p:nvPr>
        </p:nvSpPr>
        <p:spPr>
          <a:xfrm flipH="1">
            <a:off x="4305676" y="3495400"/>
            <a:ext cx="2336100" cy="616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 sz="3000" b="1">
                <a:latin typeface="Rajdhani"/>
                <a:ea typeface="Rajdhani"/>
                <a:cs typeface="Rajdhani"/>
                <a:sym typeface="Rajdhani"/>
              </a:rPr>
              <a:t>NORMAL MAP</a:t>
            </a:r>
            <a:endParaRPr sz="3000" b="1">
              <a:latin typeface="Rajdhani"/>
              <a:ea typeface="Rajdhani"/>
              <a:cs typeface="Rajdhani"/>
              <a:sym typeface="Rajdhan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0"/>
        <p:cNvGrpSpPr/>
        <p:nvPr/>
      </p:nvGrpSpPr>
      <p:grpSpPr>
        <a:xfrm>
          <a:off x="0" y="0"/>
          <a:ext cx="0" cy="0"/>
          <a:chOff x="0" y="0"/>
          <a:chExt cx="0" cy="0"/>
        </a:xfrm>
      </p:grpSpPr>
      <p:sp>
        <p:nvSpPr>
          <p:cNvPr id="321" name="Google Shape;321;p48"/>
          <p:cNvSpPr txBox="1"/>
          <p:nvPr/>
        </p:nvSpPr>
        <p:spPr>
          <a:xfrm>
            <a:off x="518350" y="1326900"/>
            <a:ext cx="5661000" cy="289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rgbClr val="FFFFFF"/>
                </a:solidFill>
                <a:latin typeface="Fira Sans Condensed Light"/>
                <a:ea typeface="Fira Sans Condensed Light"/>
                <a:cs typeface="Fira Sans Condensed Light"/>
                <a:sym typeface="Fira Sans Condensed Light"/>
              </a:rPr>
              <a:t>Bump Map digunakan untuk menambah kedalaman pada sebuah material. </a:t>
            </a:r>
            <a:endParaRPr sz="2600">
              <a:solidFill>
                <a:srgbClr val="FFFFFF"/>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endParaRPr sz="2600">
              <a:solidFill>
                <a:srgbClr val="FFFFFF"/>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r>
              <a:rPr lang="en" sz="2600">
                <a:solidFill>
                  <a:srgbClr val="FFFFFF"/>
                </a:solidFill>
                <a:latin typeface="Fira Sans Condensed Light"/>
                <a:ea typeface="Fira Sans Condensed Light"/>
                <a:cs typeface="Fira Sans Condensed Light"/>
                <a:sym typeface="Fira Sans Condensed Light"/>
              </a:rPr>
              <a:t>Penambahan tekstur Bump Map pada material akan membuat objek terlihat lebih detail dan lebih dalam daripada objek yang tidak menambahkan Bump Map pada teksturnya.</a:t>
            </a:r>
            <a:endParaRPr sz="2600">
              <a:solidFill>
                <a:srgbClr val="FFFFFF"/>
              </a:solidFill>
              <a:latin typeface="Fira Sans Condensed Light"/>
              <a:ea typeface="Fira Sans Condensed Light"/>
              <a:cs typeface="Fira Sans Condensed Light"/>
              <a:sym typeface="Fira Sans Condensed Light"/>
            </a:endParaRPr>
          </a:p>
        </p:txBody>
      </p:sp>
      <p:pic>
        <p:nvPicPr>
          <p:cNvPr id="322" name="Google Shape;322;p48"/>
          <p:cNvPicPr preferRelativeResize="0"/>
          <p:nvPr/>
        </p:nvPicPr>
        <p:blipFill rotWithShape="1">
          <a:blip r:embed="rId4">
            <a:alphaModFix/>
          </a:blip>
          <a:srcRect l="25302" r="25297"/>
          <a:stretch/>
        </p:blipFill>
        <p:spPr>
          <a:xfrm>
            <a:off x="6037325" y="1748975"/>
            <a:ext cx="2845450" cy="3240024"/>
          </a:xfrm>
          <a:prstGeom prst="rect">
            <a:avLst/>
          </a:prstGeom>
          <a:noFill/>
          <a:ln>
            <a:noFill/>
          </a:ln>
        </p:spPr>
      </p:pic>
      <p:sp>
        <p:nvSpPr>
          <p:cNvPr id="323" name="Google Shape;323;p48"/>
          <p:cNvSpPr txBox="1">
            <a:spLocks noGrp="1"/>
          </p:cNvSpPr>
          <p:nvPr>
            <p:ph type="subTitle" idx="4294967295"/>
          </p:nvPr>
        </p:nvSpPr>
        <p:spPr>
          <a:xfrm flipH="1">
            <a:off x="1606449" y="489175"/>
            <a:ext cx="3484800" cy="616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1600"/>
              </a:spcAft>
              <a:buNone/>
            </a:pPr>
            <a:r>
              <a:rPr lang="en" sz="4800" b="1">
                <a:latin typeface="Rajdhani"/>
                <a:ea typeface="Rajdhani"/>
                <a:cs typeface="Rajdhani"/>
                <a:sym typeface="Rajdhani"/>
              </a:rPr>
              <a:t>BUMP MAP</a:t>
            </a:r>
            <a:endParaRPr sz="4800" b="1">
              <a:latin typeface="Rajdhani"/>
              <a:ea typeface="Rajdhani"/>
              <a:cs typeface="Rajdhani"/>
              <a:sym typeface="Rajdhan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7"/>
        <p:cNvGrpSpPr/>
        <p:nvPr/>
      </p:nvGrpSpPr>
      <p:grpSpPr>
        <a:xfrm>
          <a:off x="0" y="0"/>
          <a:ext cx="0" cy="0"/>
          <a:chOff x="0" y="0"/>
          <a:chExt cx="0" cy="0"/>
        </a:xfrm>
      </p:grpSpPr>
      <p:pic>
        <p:nvPicPr>
          <p:cNvPr id="328" name="Google Shape;328;p49"/>
          <p:cNvPicPr preferRelativeResize="0"/>
          <p:nvPr/>
        </p:nvPicPr>
        <p:blipFill rotWithShape="1">
          <a:blip r:embed="rId4">
            <a:alphaModFix/>
          </a:blip>
          <a:srcRect l="54518" t="33596" r="25865" b="30693"/>
          <a:stretch/>
        </p:blipFill>
        <p:spPr>
          <a:xfrm>
            <a:off x="2214225" y="612800"/>
            <a:ext cx="1687450" cy="1727900"/>
          </a:xfrm>
          <a:prstGeom prst="rect">
            <a:avLst/>
          </a:prstGeom>
          <a:noFill/>
          <a:ln>
            <a:noFill/>
          </a:ln>
        </p:spPr>
      </p:pic>
      <p:sp>
        <p:nvSpPr>
          <p:cNvPr id="329" name="Google Shape;329;p49"/>
          <p:cNvSpPr txBox="1"/>
          <p:nvPr/>
        </p:nvSpPr>
        <p:spPr>
          <a:xfrm>
            <a:off x="832075" y="2534500"/>
            <a:ext cx="7479900" cy="1881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400">
                <a:solidFill>
                  <a:srgbClr val="FFFFFF"/>
                </a:solidFill>
                <a:latin typeface="Fira Sans Condensed Light"/>
                <a:ea typeface="Fira Sans Condensed Light"/>
                <a:cs typeface="Fira Sans Condensed Light"/>
                <a:sym typeface="Fira Sans Condensed Light"/>
              </a:rPr>
              <a:t>Bump Map merupakan versi greyscale (black - white) dari image texture yang digunakan. Namun Bump Map juga dapat berupa image berwarna. Intensitas pixel dari image tersebut yang mengatur kedalaman cekungannya.</a:t>
            </a:r>
            <a:endParaRPr sz="2400">
              <a:solidFill>
                <a:srgbClr val="FFFFFF"/>
              </a:solidFill>
              <a:latin typeface="Fira Sans Condensed Light"/>
              <a:ea typeface="Fira Sans Condensed Light"/>
              <a:cs typeface="Fira Sans Condensed Light"/>
              <a:sym typeface="Fira Sans Condensed Light"/>
            </a:endParaRPr>
          </a:p>
        </p:txBody>
      </p:sp>
      <p:pic>
        <p:nvPicPr>
          <p:cNvPr id="330" name="Google Shape;330;p49"/>
          <p:cNvPicPr preferRelativeResize="0"/>
          <p:nvPr/>
        </p:nvPicPr>
        <p:blipFill rotWithShape="1">
          <a:blip r:embed="rId4">
            <a:alphaModFix/>
          </a:blip>
          <a:srcRect l="75191" t="33596" r="5192" b="30693"/>
          <a:stretch/>
        </p:blipFill>
        <p:spPr>
          <a:xfrm>
            <a:off x="4874019" y="612800"/>
            <a:ext cx="1687450" cy="1727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4"/>
        <p:cNvGrpSpPr/>
        <p:nvPr/>
      </p:nvGrpSpPr>
      <p:grpSpPr>
        <a:xfrm>
          <a:off x="0" y="0"/>
          <a:ext cx="0" cy="0"/>
          <a:chOff x="0" y="0"/>
          <a:chExt cx="0" cy="0"/>
        </a:xfrm>
      </p:grpSpPr>
      <p:sp>
        <p:nvSpPr>
          <p:cNvPr id="335" name="Google Shape;335;p50"/>
          <p:cNvSpPr txBox="1"/>
          <p:nvPr/>
        </p:nvSpPr>
        <p:spPr>
          <a:xfrm>
            <a:off x="3017325" y="1703863"/>
            <a:ext cx="5661000" cy="2899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600">
                <a:solidFill>
                  <a:srgbClr val="FFFFFF"/>
                </a:solidFill>
                <a:latin typeface="Fira Sans Condensed Light"/>
                <a:ea typeface="Fira Sans Condensed Light"/>
                <a:cs typeface="Fira Sans Condensed Light"/>
                <a:sym typeface="Fira Sans Condensed Light"/>
              </a:rPr>
              <a:t>Pada Normal Map, kerutan tidak bergantung pada kedalaman, melainkan pada arah. Jadi details texture akan bergantung pada arah pandang dan cahaya yang ada.</a:t>
            </a:r>
            <a:endParaRPr sz="2600">
              <a:solidFill>
                <a:srgbClr val="FFFFFF"/>
              </a:solidFill>
              <a:latin typeface="Fira Sans Condensed Light"/>
              <a:ea typeface="Fira Sans Condensed Light"/>
              <a:cs typeface="Fira Sans Condensed Light"/>
              <a:sym typeface="Fira Sans Condensed Light"/>
            </a:endParaRPr>
          </a:p>
        </p:txBody>
      </p:sp>
      <p:pic>
        <p:nvPicPr>
          <p:cNvPr id="336" name="Google Shape;336;p50"/>
          <p:cNvPicPr preferRelativeResize="0"/>
          <p:nvPr/>
        </p:nvPicPr>
        <p:blipFill rotWithShape="1">
          <a:blip r:embed="rId4">
            <a:alphaModFix/>
          </a:blip>
          <a:srcRect l="25302" r="25297"/>
          <a:stretch/>
        </p:blipFill>
        <p:spPr>
          <a:xfrm flipH="1">
            <a:off x="208273" y="1429950"/>
            <a:ext cx="2767152" cy="3240024"/>
          </a:xfrm>
          <a:prstGeom prst="rect">
            <a:avLst/>
          </a:prstGeom>
          <a:noFill/>
          <a:ln>
            <a:noFill/>
          </a:ln>
        </p:spPr>
      </p:pic>
      <p:sp>
        <p:nvSpPr>
          <p:cNvPr id="337" name="Google Shape;337;p50"/>
          <p:cNvSpPr txBox="1">
            <a:spLocks noGrp="1"/>
          </p:cNvSpPr>
          <p:nvPr>
            <p:ph type="subTitle" idx="4294967295"/>
          </p:nvPr>
        </p:nvSpPr>
        <p:spPr>
          <a:xfrm flipH="1">
            <a:off x="3804075" y="886963"/>
            <a:ext cx="4087500" cy="616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1600"/>
              </a:spcAft>
              <a:buNone/>
            </a:pPr>
            <a:r>
              <a:rPr lang="en" sz="4800" b="1">
                <a:latin typeface="Rajdhani"/>
                <a:ea typeface="Rajdhani"/>
                <a:cs typeface="Rajdhani"/>
                <a:sym typeface="Rajdhani"/>
              </a:rPr>
              <a:t>NORMAL MAP</a:t>
            </a:r>
            <a:endParaRPr sz="4800" b="1">
              <a:latin typeface="Rajdhani"/>
              <a:ea typeface="Rajdhani"/>
              <a:cs typeface="Rajdhani"/>
              <a:sym typeface="Rajdhan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829589" y="587375"/>
            <a:ext cx="2180100" cy="426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LOAD TEXTURE</a:t>
            </a:r>
            <a:endParaRPr/>
          </a:p>
        </p:txBody>
      </p:sp>
      <p:sp>
        <p:nvSpPr>
          <p:cNvPr id="116" name="Google Shape;116;p24"/>
          <p:cNvSpPr txBox="1">
            <a:spLocks noGrp="1"/>
          </p:cNvSpPr>
          <p:nvPr>
            <p:ph type="subTitle" idx="1"/>
          </p:nvPr>
        </p:nvSpPr>
        <p:spPr>
          <a:xfrm>
            <a:off x="829589" y="918305"/>
            <a:ext cx="2180100" cy="652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Aplikasi texture sederhana</a:t>
            </a:r>
            <a:endParaRPr/>
          </a:p>
        </p:txBody>
      </p:sp>
      <p:sp>
        <p:nvSpPr>
          <p:cNvPr id="117" name="Google Shape;117;p24"/>
          <p:cNvSpPr txBox="1">
            <a:spLocks noGrp="1"/>
          </p:cNvSpPr>
          <p:nvPr>
            <p:ph type="title" idx="2"/>
          </p:nvPr>
        </p:nvSpPr>
        <p:spPr>
          <a:xfrm>
            <a:off x="819526" y="3719825"/>
            <a:ext cx="2826300" cy="426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100"/>
              <a:t>CREATE WRINKLES</a:t>
            </a:r>
            <a:endParaRPr sz="2100"/>
          </a:p>
        </p:txBody>
      </p:sp>
      <p:sp>
        <p:nvSpPr>
          <p:cNvPr id="118" name="Google Shape;118;p24"/>
          <p:cNvSpPr txBox="1">
            <a:spLocks noGrp="1"/>
          </p:cNvSpPr>
          <p:nvPr>
            <p:ph type="subTitle" idx="3"/>
          </p:nvPr>
        </p:nvSpPr>
        <p:spPr>
          <a:xfrm>
            <a:off x="819525" y="4050775"/>
            <a:ext cx="2386500" cy="6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Membuat kerutan dengan bump map dan normal map</a:t>
            </a:r>
            <a:endParaRPr>
              <a:solidFill>
                <a:schemeClr val="lt2"/>
              </a:solidFill>
            </a:endParaRPr>
          </a:p>
          <a:p>
            <a:pPr marL="0" lvl="0" indent="0" algn="l" rtl="0">
              <a:lnSpc>
                <a:spcPct val="100000"/>
              </a:lnSpc>
              <a:spcBef>
                <a:spcPts val="0"/>
              </a:spcBef>
              <a:spcAft>
                <a:spcPts val="1600"/>
              </a:spcAft>
              <a:buNone/>
            </a:pPr>
            <a:endParaRPr/>
          </a:p>
        </p:txBody>
      </p:sp>
      <p:sp>
        <p:nvSpPr>
          <p:cNvPr id="119" name="Google Shape;119;p24"/>
          <p:cNvSpPr txBox="1">
            <a:spLocks noGrp="1"/>
          </p:cNvSpPr>
          <p:nvPr>
            <p:ph type="title" idx="4"/>
          </p:nvPr>
        </p:nvSpPr>
        <p:spPr>
          <a:xfrm>
            <a:off x="831074" y="2099475"/>
            <a:ext cx="2572200" cy="426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100"/>
              <a:t>FILTERING &amp; MIPS</a:t>
            </a:r>
            <a:endParaRPr sz="2100"/>
          </a:p>
        </p:txBody>
      </p:sp>
      <p:sp>
        <p:nvSpPr>
          <p:cNvPr id="120" name="Google Shape;120;p24"/>
          <p:cNvSpPr txBox="1">
            <a:spLocks noGrp="1"/>
          </p:cNvSpPr>
          <p:nvPr>
            <p:ph type="subTitle" idx="5"/>
          </p:nvPr>
        </p:nvSpPr>
        <p:spPr>
          <a:xfrm>
            <a:off x="831080" y="2430416"/>
            <a:ext cx="2180100" cy="652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Penyaringan dan Mips</a:t>
            </a:r>
            <a:endParaRPr/>
          </a:p>
        </p:txBody>
      </p:sp>
      <p:sp>
        <p:nvSpPr>
          <p:cNvPr id="121" name="Google Shape;121;p24"/>
          <p:cNvSpPr txBox="1">
            <a:spLocks noGrp="1"/>
          </p:cNvSpPr>
          <p:nvPr>
            <p:ph type="title" idx="8"/>
          </p:nvPr>
        </p:nvSpPr>
        <p:spPr>
          <a:xfrm>
            <a:off x="77075" y="2389828"/>
            <a:ext cx="559200" cy="42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22" name="Google Shape;122;p24"/>
          <p:cNvSpPr txBox="1">
            <a:spLocks noGrp="1"/>
          </p:cNvSpPr>
          <p:nvPr>
            <p:ph type="title" idx="9"/>
          </p:nvPr>
        </p:nvSpPr>
        <p:spPr>
          <a:xfrm>
            <a:off x="77075" y="868481"/>
            <a:ext cx="559200" cy="42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23" name="Google Shape;123;p24"/>
          <p:cNvSpPr txBox="1">
            <a:spLocks noGrp="1"/>
          </p:cNvSpPr>
          <p:nvPr>
            <p:ph type="title" idx="14"/>
          </p:nvPr>
        </p:nvSpPr>
        <p:spPr>
          <a:xfrm>
            <a:off x="77075" y="3986987"/>
            <a:ext cx="559200" cy="42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124" name="Google Shape;124;p24"/>
          <p:cNvCxnSpPr/>
          <p:nvPr/>
        </p:nvCxnSpPr>
        <p:spPr>
          <a:xfrm>
            <a:off x="707327" y="2293788"/>
            <a:ext cx="0" cy="638100"/>
          </a:xfrm>
          <a:prstGeom prst="straightConnector1">
            <a:avLst/>
          </a:prstGeom>
          <a:noFill/>
          <a:ln w="19050" cap="flat" cmpd="sng">
            <a:solidFill>
              <a:srgbClr val="F3F3F3"/>
            </a:solidFill>
            <a:prstDash val="solid"/>
            <a:round/>
            <a:headEnd type="oval" w="med" len="med"/>
            <a:tailEnd type="oval" w="med" len="med"/>
          </a:ln>
        </p:spPr>
      </p:cxnSp>
      <p:cxnSp>
        <p:nvCxnSpPr>
          <p:cNvPr id="125" name="Google Shape;125;p24"/>
          <p:cNvCxnSpPr/>
          <p:nvPr/>
        </p:nvCxnSpPr>
        <p:spPr>
          <a:xfrm>
            <a:off x="707397" y="3886798"/>
            <a:ext cx="0" cy="638100"/>
          </a:xfrm>
          <a:prstGeom prst="straightConnector1">
            <a:avLst/>
          </a:prstGeom>
          <a:noFill/>
          <a:ln w="19050" cap="flat" cmpd="sng">
            <a:solidFill>
              <a:srgbClr val="F3F3F3"/>
            </a:solidFill>
            <a:prstDash val="solid"/>
            <a:round/>
            <a:headEnd type="oval" w="med" len="med"/>
            <a:tailEnd type="oval" w="med" len="med"/>
          </a:ln>
        </p:spPr>
      </p:cxnSp>
      <p:cxnSp>
        <p:nvCxnSpPr>
          <p:cNvPr id="126" name="Google Shape;126;p24"/>
          <p:cNvCxnSpPr/>
          <p:nvPr/>
        </p:nvCxnSpPr>
        <p:spPr>
          <a:xfrm>
            <a:off x="707327" y="757019"/>
            <a:ext cx="0" cy="638100"/>
          </a:xfrm>
          <a:prstGeom prst="straightConnector1">
            <a:avLst/>
          </a:prstGeom>
          <a:noFill/>
          <a:ln w="19050" cap="flat" cmpd="sng">
            <a:solidFill>
              <a:srgbClr val="F3F3F3"/>
            </a:solidFill>
            <a:prstDash val="solid"/>
            <a:round/>
            <a:headEnd type="oval" w="med" len="med"/>
            <a:tailEnd type="oval" w="med" len="med"/>
          </a:ln>
        </p:spPr>
      </p:cxnSp>
      <p:sp>
        <p:nvSpPr>
          <p:cNvPr id="127" name="Google Shape;127;p24"/>
          <p:cNvSpPr txBox="1">
            <a:spLocks noGrp="1"/>
          </p:cNvSpPr>
          <p:nvPr>
            <p:ph type="title"/>
          </p:nvPr>
        </p:nvSpPr>
        <p:spPr>
          <a:xfrm>
            <a:off x="3958501" y="622525"/>
            <a:ext cx="2455500" cy="426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FAKE SHADOWS</a:t>
            </a:r>
            <a:endParaRPr/>
          </a:p>
        </p:txBody>
      </p:sp>
      <p:sp>
        <p:nvSpPr>
          <p:cNvPr id="128" name="Google Shape;128;p24"/>
          <p:cNvSpPr txBox="1">
            <a:spLocks noGrp="1"/>
          </p:cNvSpPr>
          <p:nvPr>
            <p:ph type="subTitle" idx="1"/>
          </p:nvPr>
        </p:nvSpPr>
        <p:spPr>
          <a:xfrm>
            <a:off x="3958489" y="953455"/>
            <a:ext cx="2180100" cy="6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2"/>
                </a:solidFill>
              </a:rPr>
              <a:t>Membuat bayangan palsu dengan menggunakan light map</a:t>
            </a:r>
            <a:endParaRPr>
              <a:solidFill>
                <a:schemeClr val="lt2"/>
              </a:solidFill>
            </a:endParaRPr>
          </a:p>
          <a:p>
            <a:pPr marL="0" lvl="0" indent="0" algn="l" rtl="0">
              <a:lnSpc>
                <a:spcPct val="100000"/>
              </a:lnSpc>
              <a:spcBef>
                <a:spcPts val="0"/>
              </a:spcBef>
              <a:spcAft>
                <a:spcPts val="1600"/>
              </a:spcAft>
              <a:buNone/>
            </a:pPr>
            <a:endParaRPr/>
          </a:p>
        </p:txBody>
      </p:sp>
      <p:sp>
        <p:nvSpPr>
          <p:cNvPr id="129" name="Google Shape;129;p24"/>
          <p:cNvSpPr txBox="1">
            <a:spLocks noGrp="1"/>
          </p:cNvSpPr>
          <p:nvPr>
            <p:ph type="title" idx="2"/>
          </p:nvPr>
        </p:nvSpPr>
        <p:spPr>
          <a:xfrm>
            <a:off x="3960010" y="3977699"/>
            <a:ext cx="2180100" cy="426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SPECULAR MAP</a:t>
            </a:r>
            <a:endParaRPr/>
          </a:p>
        </p:txBody>
      </p:sp>
      <p:sp>
        <p:nvSpPr>
          <p:cNvPr id="130" name="Google Shape;130;p24"/>
          <p:cNvSpPr txBox="1">
            <a:spLocks noGrp="1"/>
          </p:cNvSpPr>
          <p:nvPr>
            <p:ph type="title" idx="4"/>
          </p:nvPr>
        </p:nvSpPr>
        <p:spPr>
          <a:xfrm>
            <a:off x="3959974" y="2134625"/>
            <a:ext cx="2572200" cy="426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FAKE REFLECTION</a:t>
            </a:r>
            <a:endParaRPr/>
          </a:p>
        </p:txBody>
      </p:sp>
      <p:sp>
        <p:nvSpPr>
          <p:cNvPr id="131" name="Google Shape;131;p24"/>
          <p:cNvSpPr txBox="1">
            <a:spLocks noGrp="1"/>
          </p:cNvSpPr>
          <p:nvPr>
            <p:ph type="subTitle" idx="5"/>
          </p:nvPr>
        </p:nvSpPr>
        <p:spPr>
          <a:xfrm>
            <a:off x="3959980" y="2465566"/>
            <a:ext cx="2180100" cy="652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Membuat bayangan palsu dengan environment map</a:t>
            </a:r>
            <a:endParaRPr/>
          </a:p>
        </p:txBody>
      </p:sp>
      <p:sp>
        <p:nvSpPr>
          <p:cNvPr id="132" name="Google Shape;132;p24"/>
          <p:cNvSpPr txBox="1">
            <a:spLocks noGrp="1"/>
          </p:cNvSpPr>
          <p:nvPr>
            <p:ph type="title" idx="8"/>
          </p:nvPr>
        </p:nvSpPr>
        <p:spPr>
          <a:xfrm>
            <a:off x="3205975" y="2424978"/>
            <a:ext cx="559200" cy="42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sp>
        <p:nvSpPr>
          <p:cNvPr id="133" name="Google Shape;133;p24"/>
          <p:cNvSpPr txBox="1">
            <a:spLocks noGrp="1"/>
          </p:cNvSpPr>
          <p:nvPr>
            <p:ph type="title" idx="9"/>
          </p:nvPr>
        </p:nvSpPr>
        <p:spPr>
          <a:xfrm>
            <a:off x="3205975" y="903631"/>
            <a:ext cx="559200" cy="42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34" name="Google Shape;134;p24"/>
          <p:cNvSpPr txBox="1">
            <a:spLocks noGrp="1"/>
          </p:cNvSpPr>
          <p:nvPr>
            <p:ph type="title" idx="14"/>
          </p:nvPr>
        </p:nvSpPr>
        <p:spPr>
          <a:xfrm>
            <a:off x="3205975" y="4022137"/>
            <a:ext cx="559200" cy="42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cxnSp>
        <p:nvCxnSpPr>
          <p:cNvPr id="135" name="Google Shape;135;p24"/>
          <p:cNvCxnSpPr/>
          <p:nvPr/>
        </p:nvCxnSpPr>
        <p:spPr>
          <a:xfrm>
            <a:off x="3836227" y="2328938"/>
            <a:ext cx="0" cy="638100"/>
          </a:xfrm>
          <a:prstGeom prst="straightConnector1">
            <a:avLst/>
          </a:prstGeom>
          <a:noFill/>
          <a:ln w="19050" cap="flat" cmpd="sng">
            <a:solidFill>
              <a:srgbClr val="F3F3F3"/>
            </a:solidFill>
            <a:prstDash val="solid"/>
            <a:round/>
            <a:headEnd type="oval" w="med" len="med"/>
            <a:tailEnd type="oval" w="med" len="med"/>
          </a:ln>
        </p:spPr>
      </p:cxnSp>
      <p:cxnSp>
        <p:nvCxnSpPr>
          <p:cNvPr id="136" name="Google Shape;136;p24"/>
          <p:cNvCxnSpPr/>
          <p:nvPr/>
        </p:nvCxnSpPr>
        <p:spPr>
          <a:xfrm>
            <a:off x="3836297" y="3921948"/>
            <a:ext cx="0" cy="638100"/>
          </a:xfrm>
          <a:prstGeom prst="straightConnector1">
            <a:avLst/>
          </a:prstGeom>
          <a:noFill/>
          <a:ln w="19050" cap="flat" cmpd="sng">
            <a:solidFill>
              <a:srgbClr val="F3F3F3"/>
            </a:solidFill>
            <a:prstDash val="solid"/>
            <a:round/>
            <a:headEnd type="oval" w="med" len="med"/>
            <a:tailEnd type="oval" w="med" len="med"/>
          </a:ln>
        </p:spPr>
      </p:cxnSp>
      <p:cxnSp>
        <p:nvCxnSpPr>
          <p:cNvPr id="137" name="Google Shape;137;p24"/>
          <p:cNvCxnSpPr/>
          <p:nvPr/>
        </p:nvCxnSpPr>
        <p:spPr>
          <a:xfrm>
            <a:off x="3836227" y="792169"/>
            <a:ext cx="0" cy="638100"/>
          </a:xfrm>
          <a:prstGeom prst="straightConnector1">
            <a:avLst/>
          </a:prstGeom>
          <a:noFill/>
          <a:ln w="19050" cap="flat" cmpd="sng">
            <a:solidFill>
              <a:srgbClr val="F3F3F3"/>
            </a:solidFill>
            <a:prstDash val="solid"/>
            <a:round/>
            <a:headEnd type="oval" w="med" len="med"/>
            <a:tailEnd type="oval" w="med" len="med"/>
          </a:ln>
        </p:spPr>
      </p:cxnSp>
      <p:sp>
        <p:nvSpPr>
          <p:cNvPr id="138" name="Google Shape;138;p24"/>
          <p:cNvSpPr txBox="1">
            <a:spLocks noGrp="1"/>
          </p:cNvSpPr>
          <p:nvPr>
            <p:ph type="title"/>
          </p:nvPr>
        </p:nvSpPr>
        <p:spPr>
          <a:xfrm>
            <a:off x="6894077" y="514275"/>
            <a:ext cx="2455500" cy="426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100"/>
              <a:t>REPEAT WRAPPING</a:t>
            </a:r>
            <a:endParaRPr sz="2100"/>
          </a:p>
        </p:txBody>
      </p:sp>
      <p:sp>
        <p:nvSpPr>
          <p:cNvPr id="139" name="Google Shape;139;p24"/>
          <p:cNvSpPr txBox="1">
            <a:spLocks noGrp="1"/>
          </p:cNvSpPr>
          <p:nvPr>
            <p:ph type="subTitle" idx="1"/>
          </p:nvPr>
        </p:nvSpPr>
        <p:spPr>
          <a:xfrm>
            <a:off x="6940139" y="877255"/>
            <a:ext cx="2180100" cy="652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Perulangan tekstur</a:t>
            </a:r>
            <a:endParaRPr/>
          </a:p>
        </p:txBody>
      </p:sp>
      <p:sp>
        <p:nvSpPr>
          <p:cNvPr id="140" name="Google Shape;140;p24"/>
          <p:cNvSpPr txBox="1">
            <a:spLocks noGrp="1"/>
          </p:cNvSpPr>
          <p:nvPr>
            <p:ph type="title" idx="2"/>
          </p:nvPr>
        </p:nvSpPr>
        <p:spPr>
          <a:xfrm>
            <a:off x="6930073" y="3754974"/>
            <a:ext cx="2180100" cy="426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t>VIDEO TEXTURE</a:t>
            </a:r>
            <a:endParaRPr/>
          </a:p>
        </p:txBody>
      </p:sp>
      <p:sp>
        <p:nvSpPr>
          <p:cNvPr id="141" name="Google Shape;141;p24"/>
          <p:cNvSpPr txBox="1">
            <a:spLocks noGrp="1"/>
          </p:cNvSpPr>
          <p:nvPr>
            <p:ph type="subTitle" idx="3"/>
          </p:nvPr>
        </p:nvSpPr>
        <p:spPr>
          <a:xfrm>
            <a:off x="6930072" y="4085929"/>
            <a:ext cx="2180100" cy="652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Video sebagai tekstur</a:t>
            </a:r>
            <a:endParaRPr/>
          </a:p>
        </p:txBody>
      </p:sp>
      <p:sp>
        <p:nvSpPr>
          <p:cNvPr id="142" name="Google Shape;142;p24"/>
          <p:cNvSpPr txBox="1">
            <a:spLocks noGrp="1"/>
          </p:cNvSpPr>
          <p:nvPr>
            <p:ph type="title" idx="4"/>
          </p:nvPr>
        </p:nvSpPr>
        <p:spPr>
          <a:xfrm>
            <a:off x="6941630" y="2134636"/>
            <a:ext cx="2180100" cy="426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200"/>
              <a:t>CANVAS TEXTURE</a:t>
            </a:r>
            <a:endParaRPr sz="2200"/>
          </a:p>
        </p:txBody>
      </p:sp>
      <p:sp>
        <p:nvSpPr>
          <p:cNvPr id="143" name="Google Shape;143;p24"/>
          <p:cNvSpPr txBox="1">
            <a:spLocks noGrp="1"/>
          </p:cNvSpPr>
          <p:nvPr>
            <p:ph type="subTitle" idx="5"/>
          </p:nvPr>
        </p:nvSpPr>
        <p:spPr>
          <a:xfrm>
            <a:off x="6941630" y="2465566"/>
            <a:ext cx="2180100" cy="652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a:t>Kanvas sebagai tekstur</a:t>
            </a:r>
            <a:endParaRPr/>
          </a:p>
        </p:txBody>
      </p:sp>
      <p:sp>
        <p:nvSpPr>
          <p:cNvPr id="144" name="Google Shape;144;p24"/>
          <p:cNvSpPr txBox="1">
            <a:spLocks noGrp="1"/>
          </p:cNvSpPr>
          <p:nvPr>
            <p:ph type="title" idx="8"/>
          </p:nvPr>
        </p:nvSpPr>
        <p:spPr>
          <a:xfrm>
            <a:off x="6263825" y="2424978"/>
            <a:ext cx="559200" cy="42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08</a:t>
            </a:r>
            <a:endParaRPr/>
          </a:p>
        </p:txBody>
      </p:sp>
      <p:sp>
        <p:nvSpPr>
          <p:cNvPr id="145" name="Google Shape;145;p24"/>
          <p:cNvSpPr txBox="1">
            <a:spLocks noGrp="1"/>
          </p:cNvSpPr>
          <p:nvPr>
            <p:ph type="title" idx="9"/>
          </p:nvPr>
        </p:nvSpPr>
        <p:spPr>
          <a:xfrm>
            <a:off x="6263825" y="903631"/>
            <a:ext cx="559200" cy="42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07</a:t>
            </a:r>
            <a:endParaRPr/>
          </a:p>
        </p:txBody>
      </p:sp>
      <p:sp>
        <p:nvSpPr>
          <p:cNvPr id="146" name="Google Shape;146;p24"/>
          <p:cNvSpPr txBox="1">
            <a:spLocks noGrp="1"/>
          </p:cNvSpPr>
          <p:nvPr>
            <p:ph type="title" idx="14"/>
          </p:nvPr>
        </p:nvSpPr>
        <p:spPr>
          <a:xfrm>
            <a:off x="6263825" y="4022137"/>
            <a:ext cx="559200" cy="42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09</a:t>
            </a:r>
            <a:endParaRPr/>
          </a:p>
        </p:txBody>
      </p:sp>
      <p:cxnSp>
        <p:nvCxnSpPr>
          <p:cNvPr id="147" name="Google Shape;147;p24"/>
          <p:cNvCxnSpPr/>
          <p:nvPr/>
        </p:nvCxnSpPr>
        <p:spPr>
          <a:xfrm>
            <a:off x="6894077" y="2328938"/>
            <a:ext cx="0" cy="638100"/>
          </a:xfrm>
          <a:prstGeom prst="straightConnector1">
            <a:avLst/>
          </a:prstGeom>
          <a:noFill/>
          <a:ln w="19050" cap="flat" cmpd="sng">
            <a:solidFill>
              <a:srgbClr val="F3F3F3"/>
            </a:solidFill>
            <a:prstDash val="solid"/>
            <a:round/>
            <a:headEnd type="oval" w="med" len="med"/>
            <a:tailEnd type="oval" w="med" len="med"/>
          </a:ln>
        </p:spPr>
      </p:cxnSp>
      <p:cxnSp>
        <p:nvCxnSpPr>
          <p:cNvPr id="148" name="Google Shape;148;p24"/>
          <p:cNvCxnSpPr/>
          <p:nvPr/>
        </p:nvCxnSpPr>
        <p:spPr>
          <a:xfrm>
            <a:off x="6894147" y="3921948"/>
            <a:ext cx="0" cy="638100"/>
          </a:xfrm>
          <a:prstGeom prst="straightConnector1">
            <a:avLst/>
          </a:prstGeom>
          <a:noFill/>
          <a:ln w="19050" cap="flat" cmpd="sng">
            <a:solidFill>
              <a:srgbClr val="F3F3F3"/>
            </a:solidFill>
            <a:prstDash val="solid"/>
            <a:round/>
            <a:headEnd type="oval" w="med" len="med"/>
            <a:tailEnd type="oval" w="med" len="med"/>
          </a:ln>
        </p:spPr>
      </p:cxnSp>
      <p:cxnSp>
        <p:nvCxnSpPr>
          <p:cNvPr id="149" name="Google Shape;149;p24"/>
          <p:cNvCxnSpPr/>
          <p:nvPr/>
        </p:nvCxnSpPr>
        <p:spPr>
          <a:xfrm>
            <a:off x="6894077" y="792169"/>
            <a:ext cx="0" cy="638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1"/>
        <p:cNvGrpSpPr/>
        <p:nvPr/>
      </p:nvGrpSpPr>
      <p:grpSpPr>
        <a:xfrm>
          <a:off x="0" y="0"/>
          <a:ext cx="0" cy="0"/>
          <a:chOff x="0" y="0"/>
          <a:chExt cx="0" cy="0"/>
        </a:xfrm>
      </p:grpSpPr>
      <p:sp>
        <p:nvSpPr>
          <p:cNvPr id="342" name="Google Shape;342;p51"/>
          <p:cNvSpPr txBox="1"/>
          <p:nvPr/>
        </p:nvSpPr>
        <p:spPr>
          <a:xfrm>
            <a:off x="755850" y="1055650"/>
            <a:ext cx="7479900" cy="188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Fira Sans Condensed Light"/>
                <a:ea typeface="Fira Sans Condensed Light"/>
                <a:cs typeface="Fira Sans Condensed Light"/>
                <a:sym typeface="Fira Sans Condensed Light"/>
              </a:rPr>
              <a:t>Contoh image pada Normal Map</a:t>
            </a:r>
            <a:endParaRPr sz="2400">
              <a:solidFill>
                <a:srgbClr val="FFFFFF"/>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endParaRPr sz="2400">
              <a:solidFill>
                <a:srgbClr val="FFFFFF"/>
              </a:solidFill>
              <a:latin typeface="Fira Sans Condensed Light"/>
              <a:ea typeface="Fira Sans Condensed Light"/>
              <a:cs typeface="Fira Sans Condensed Light"/>
              <a:sym typeface="Fira Sans Condensed Light"/>
            </a:endParaRPr>
          </a:p>
          <a:p>
            <a:pPr marL="0" lvl="0" indent="0" algn="ctr" rtl="0">
              <a:spcBef>
                <a:spcPts val="0"/>
              </a:spcBef>
              <a:spcAft>
                <a:spcPts val="0"/>
              </a:spcAft>
              <a:buNone/>
            </a:pPr>
            <a:r>
              <a:rPr lang="en" sz="2000">
                <a:solidFill>
                  <a:srgbClr val="FFFFFF"/>
                </a:solidFill>
                <a:latin typeface="Fira Sans Condensed Light"/>
                <a:ea typeface="Fira Sans Condensed Light"/>
                <a:cs typeface="Fira Sans Condensed Light"/>
                <a:sym typeface="Fira Sans Condensed Light"/>
              </a:rPr>
              <a:t>Texture                             Normal Map    </a:t>
            </a:r>
            <a:endParaRPr sz="2000">
              <a:solidFill>
                <a:srgbClr val="FFFFFF"/>
              </a:solidFill>
              <a:latin typeface="Fira Sans Condensed Light"/>
              <a:ea typeface="Fira Sans Condensed Light"/>
              <a:cs typeface="Fira Sans Condensed Light"/>
              <a:sym typeface="Fira Sans Condensed Light"/>
            </a:endParaRPr>
          </a:p>
        </p:txBody>
      </p:sp>
      <p:pic>
        <p:nvPicPr>
          <p:cNvPr id="343" name="Google Shape;343;p51"/>
          <p:cNvPicPr preferRelativeResize="0"/>
          <p:nvPr/>
        </p:nvPicPr>
        <p:blipFill rotWithShape="1">
          <a:blip r:embed="rId4">
            <a:alphaModFix/>
          </a:blip>
          <a:srcRect l="56718" t="43736" r="25054" b="22669"/>
          <a:stretch/>
        </p:blipFill>
        <p:spPr>
          <a:xfrm>
            <a:off x="2172531" y="2359900"/>
            <a:ext cx="1666651" cy="1727900"/>
          </a:xfrm>
          <a:prstGeom prst="rect">
            <a:avLst/>
          </a:prstGeom>
          <a:noFill/>
          <a:ln>
            <a:noFill/>
          </a:ln>
        </p:spPr>
      </p:pic>
      <p:pic>
        <p:nvPicPr>
          <p:cNvPr id="344" name="Google Shape;344;p51"/>
          <p:cNvPicPr preferRelativeResize="0"/>
          <p:nvPr/>
        </p:nvPicPr>
        <p:blipFill rotWithShape="1">
          <a:blip r:embed="rId4">
            <a:alphaModFix/>
          </a:blip>
          <a:srcRect l="76394" t="43736" r="5378" b="22669"/>
          <a:stretch/>
        </p:blipFill>
        <p:spPr>
          <a:xfrm>
            <a:off x="4992356" y="2359900"/>
            <a:ext cx="1666651" cy="1727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8"/>
        <p:cNvGrpSpPr/>
        <p:nvPr/>
      </p:nvGrpSpPr>
      <p:grpSpPr>
        <a:xfrm>
          <a:off x="0" y="0"/>
          <a:ext cx="0" cy="0"/>
          <a:chOff x="0" y="0"/>
          <a:chExt cx="0" cy="0"/>
        </a:xfrm>
      </p:grpSpPr>
      <p:sp>
        <p:nvSpPr>
          <p:cNvPr id="349" name="Google Shape;349;p52"/>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200"/>
              <a:t>FAKE SHADOWS</a:t>
            </a:r>
            <a:endParaRPr sz="6200"/>
          </a:p>
        </p:txBody>
      </p:sp>
      <p:sp>
        <p:nvSpPr>
          <p:cNvPr id="350" name="Google Shape;350;p52"/>
          <p:cNvSpPr txBox="1">
            <a:spLocks noGrp="1"/>
          </p:cNvSpPr>
          <p:nvPr>
            <p:ph type="subTitle" idx="1"/>
          </p:nvPr>
        </p:nvSpPr>
        <p:spPr>
          <a:xfrm>
            <a:off x="4917750" y="3290550"/>
            <a:ext cx="20268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Membuat bayangan palsu dengan menggunakan light map</a:t>
            </a:r>
            <a:endParaRPr/>
          </a:p>
        </p:txBody>
      </p:sp>
      <p:sp>
        <p:nvSpPr>
          <p:cNvPr id="351" name="Google Shape;351;p52"/>
          <p:cNvSpPr txBox="1">
            <a:spLocks noGrp="1"/>
          </p:cNvSpPr>
          <p:nvPr>
            <p:ph type="title" idx="2"/>
          </p:nvPr>
        </p:nvSpPr>
        <p:spPr>
          <a:xfrm>
            <a:off x="4849175" y="1001125"/>
            <a:ext cx="21606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cxnSp>
        <p:nvCxnSpPr>
          <p:cNvPr id="352" name="Google Shape;352;p52"/>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6"/>
        <p:cNvGrpSpPr/>
        <p:nvPr/>
      </p:nvGrpSpPr>
      <p:grpSpPr>
        <a:xfrm>
          <a:off x="0" y="0"/>
          <a:ext cx="0" cy="0"/>
          <a:chOff x="0" y="0"/>
          <a:chExt cx="0" cy="0"/>
        </a:xfrm>
      </p:grpSpPr>
      <p:sp>
        <p:nvSpPr>
          <p:cNvPr id="357" name="Google Shape;357;p53"/>
          <p:cNvSpPr txBox="1"/>
          <p:nvPr/>
        </p:nvSpPr>
        <p:spPr>
          <a:xfrm>
            <a:off x="829800" y="2297513"/>
            <a:ext cx="7636800" cy="1218000"/>
          </a:xfrm>
          <a:prstGeom prst="rect">
            <a:avLst/>
          </a:prstGeom>
          <a:noFill/>
          <a:ln>
            <a:noFill/>
          </a:ln>
        </p:spPr>
        <p:txBody>
          <a:bodyPr spcFirstLastPara="1" wrap="square" lIns="91425" tIns="91425" rIns="91425" bIns="91425" anchor="t" anchorCtr="0">
            <a:noAutofit/>
          </a:bodyPr>
          <a:lstStyle/>
          <a:p>
            <a:pPr marL="457200" lvl="0" indent="457200" algn="just" rtl="0">
              <a:spcBef>
                <a:spcPts val="0"/>
              </a:spcBef>
              <a:spcAft>
                <a:spcPts val="0"/>
              </a:spcAft>
              <a:buNone/>
            </a:pPr>
            <a:endParaRPr sz="2600">
              <a:solidFill>
                <a:srgbClr val="FFFFFF"/>
              </a:solidFill>
              <a:latin typeface="Fira Sans Condensed Light"/>
              <a:ea typeface="Fira Sans Condensed Light"/>
              <a:cs typeface="Fira Sans Condensed Light"/>
              <a:sym typeface="Fira Sans Condensed Light"/>
            </a:endParaRPr>
          </a:p>
        </p:txBody>
      </p:sp>
      <p:sp>
        <p:nvSpPr>
          <p:cNvPr id="358" name="Google Shape;358;p53"/>
          <p:cNvSpPr txBox="1">
            <a:spLocks noGrp="1"/>
          </p:cNvSpPr>
          <p:nvPr>
            <p:ph type="subTitle" idx="4294967295"/>
          </p:nvPr>
        </p:nvSpPr>
        <p:spPr>
          <a:xfrm flipH="1">
            <a:off x="4305925" y="1149100"/>
            <a:ext cx="2468700" cy="616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 sz="3000" b="1">
                <a:latin typeface="Rajdhani"/>
                <a:ea typeface="Rajdhani"/>
                <a:cs typeface="Rajdhani"/>
                <a:sym typeface="Rajdhani"/>
              </a:rPr>
              <a:t>REAL-LOOKING</a:t>
            </a:r>
            <a:endParaRPr sz="3000" b="1">
              <a:latin typeface="Rajdhani"/>
              <a:ea typeface="Rajdhani"/>
              <a:cs typeface="Rajdhani"/>
              <a:sym typeface="Rajdhani"/>
            </a:endParaRPr>
          </a:p>
        </p:txBody>
      </p:sp>
      <p:sp>
        <p:nvSpPr>
          <p:cNvPr id="359" name="Google Shape;359;p53"/>
          <p:cNvSpPr/>
          <p:nvPr/>
        </p:nvSpPr>
        <p:spPr>
          <a:xfrm>
            <a:off x="3352471" y="3332244"/>
            <a:ext cx="727200" cy="7902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3"/>
          <p:cNvSpPr/>
          <p:nvPr/>
        </p:nvSpPr>
        <p:spPr>
          <a:xfrm>
            <a:off x="3352471" y="985892"/>
            <a:ext cx="727200" cy="7902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1" name="Google Shape;361;p53"/>
          <p:cNvCxnSpPr>
            <a:stCxn id="360" idx="1"/>
            <a:endCxn id="362" idx="2"/>
          </p:cNvCxnSpPr>
          <p:nvPr/>
        </p:nvCxnSpPr>
        <p:spPr>
          <a:xfrm flipH="1">
            <a:off x="2542771" y="1380992"/>
            <a:ext cx="809700" cy="1190700"/>
          </a:xfrm>
          <a:prstGeom prst="bentConnector3">
            <a:avLst>
              <a:gd name="adj1" fmla="val 50003"/>
            </a:avLst>
          </a:prstGeom>
          <a:noFill/>
          <a:ln w="19050" cap="flat" cmpd="sng">
            <a:solidFill>
              <a:srgbClr val="F3F3F3"/>
            </a:solidFill>
            <a:prstDash val="solid"/>
            <a:round/>
            <a:headEnd type="none" w="med" len="med"/>
            <a:tailEnd type="none" w="med" len="med"/>
          </a:ln>
        </p:spPr>
      </p:cxnSp>
      <p:cxnSp>
        <p:nvCxnSpPr>
          <p:cNvPr id="363" name="Google Shape;363;p53"/>
          <p:cNvCxnSpPr>
            <a:stCxn id="362" idx="2"/>
            <a:endCxn id="359" idx="1"/>
          </p:cNvCxnSpPr>
          <p:nvPr/>
        </p:nvCxnSpPr>
        <p:spPr>
          <a:xfrm>
            <a:off x="2542725" y="2571750"/>
            <a:ext cx="809700" cy="1155600"/>
          </a:xfrm>
          <a:prstGeom prst="bentConnector3">
            <a:avLst>
              <a:gd name="adj1" fmla="val 50003"/>
            </a:avLst>
          </a:prstGeom>
          <a:noFill/>
          <a:ln w="19050" cap="flat" cmpd="sng">
            <a:solidFill>
              <a:srgbClr val="F3F3F3"/>
            </a:solidFill>
            <a:prstDash val="solid"/>
            <a:round/>
            <a:headEnd type="none" w="med" len="med"/>
            <a:tailEnd type="none" w="med" len="med"/>
          </a:ln>
        </p:spPr>
      </p:cxnSp>
      <p:sp>
        <p:nvSpPr>
          <p:cNvPr id="362" name="Google Shape;362;p53"/>
          <p:cNvSpPr txBox="1">
            <a:spLocks noGrp="1"/>
          </p:cNvSpPr>
          <p:nvPr>
            <p:ph type="subTitle" idx="4294967295"/>
          </p:nvPr>
        </p:nvSpPr>
        <p:spPr>
          <a:xfrm rot="-5400000" flipH="1">
            <a:off x="263025" y="2322900"/>
            <a:ext cx="40617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3400" b="1">
                <a:latin typeface="Rajdhani"/>
                <a:ea typeface="Rajdhani"/>
                <a:cs typeface="Rajdhani"/>
                <a:sym typeface="Rajdhani"/>
              </a:rPr>
              <a:t>SHADOWS</a:t>
            </a:r>
            <a:endParaRPr sz="3400" b="1">
              <a:latin typeface="Rajdhani"/>
              <a:ea typeface="Rajdhani"/>
              <a:cs typeface="Rajdhani"/>
              <a:sym typeface="Rajdhani"/>
            </a:endParaRPr>
          </a:p>
        </p:txBody>
      </p:sp>
      <p:sp>
        <p:nvSpPr>
          <p:cNvPr id="364" name="Google Shape;364;p53"/>
          <p:cNvSpPr txBox="1">
            <a:spLocks noGrp="1"/>
          </p:cNvSpPr>
          <p:nvPr>
            <p:ph type="subTitle" idx="4294967295"/>
          </p:nvPr>
        </p:nvSpPr>
        <p:spPr>
          <a:xfrm flipH="1">
            <a:off x="4305676" y="3495400"/>
            <a:ext cx="2336100" cy="616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 sz="3000" b="1">
                <a:latin typeface="Rajdhani"/>
                <a:ea typeface="Rajdhani"/>
                <a:cs typeface="Rajdhani"/>
                <a:sym typeface="Rajdhani"/>
              </a:rPr>
              <a:t>FAKE</a:t>
            </a:r>
            <a:endParaRPr sz="3000" b="1">
              <a:latin typeface="Rajdhani"/>
              <a:ea typeface="Rajdhani"/>
              <a:cs typeface="Rajdhani"/>
              <a:sym typeface="Rajdhani"/>
            </a:endParaRPr>
          </a:p>
        </p:txBody>
      </p:sp>
      <p:grpSp>
        <p:nvGrpSpPr>
          <p:cNvPr id="365" name="Google Shape;365;p53"/>
          <p:cNvGrpSpPr/>
          <p:nvPr/>
        </p:nvGrpSpPr>
        <p:grpSpPr>
          <a:xfrm>
            <a:off x="3512057" y="3498588"/>
            <a:ext cx="407572" cy="457511"/>
            <a:chOff x="1768821" y="3361108"/>
            <a:chExt cx="278739" cy="339073"/>
          </a:xfrm>
        </p:grpSpPr>
        <p:sp>
          <p:nvSpPr>
            <p:cNvPr id="366" name="Google Shape;366;p53"/>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3"/>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3"/>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3"/>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3"/>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3"/>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3"/>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3"/>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3"/>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3"/>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3"/>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53"/>
          <p:cNvGrpSpPr/>
          <p:nvPr/>
        </p:nvGrpSpPr>
        <p:grpSpPr>
          <a:xfrm>
            <a:off x="3512044" y="1152259"/>
            <a:ext cx="407584" cy="457490"/>
            <a:chOff x="3441065" y="4302505"/>
            <a:chExt cx="337069" cy="302593"/>
          </a:xfrm>
        </p:grpSpPr>
        <p:sp>
          <p:nvSpPr>
            <p:cNvPr id="378" name="Google Shape;378;p53"/>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3"/>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3"/>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3"/>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3"/>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3"/>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3"/>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3"/>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3"/>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3"/>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3"/>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3"/>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3"/>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4"/>
          <p:cNvSpPr txBox="1">
            <a:spLocks noGrp="1"/>
          </p:cNvSpPr>
          <p:nvPr>
            <p:ph type="title"/>
          </p:nvPr>
        </p:nvSpPr>
        <p:spPr>
          <a:xfrm>
            <a:off x="626000" y="1895025"/>
            <a:ext cx="2400900" cy="14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Fake Shadows</a:t>
            </a:r>
            <a:endParaRPr sz="4000"/>
          </a:p>
        </p:txBody>
      </p:sp>
      <p:cxnSp>
        <p:nvCxnSpPr>
          <p:cNvPr id="396" name="Google Shape;396;p54"/>
          <p:cNvCxnSpPr/>
          <p:nvPr/>
        </p:nvCxnSpPr>
        <p:spPr>
          <a:xfrm>
            <a:off x="3748125" y="2563950"/>
            <a:ext cx="1897500" cy="15600"/>
          </a:xfrm>
          <a:prstGeom prst="straightConnector1">
            <a:avLst/>
          </a:prstGeom>
          <a:noFill/>
          <a:ln w="28575" cap="flat" cmpd="sng">
            <a:solidFill>
              <a:srgbClr val="FFFFFF"/>
            </a:solidFill>
            <a:prstDash val="solid"/>
            <a:round/>
            <a:headEnd type="none" w="med" len="med"/>
            <a:tailEnd type="triangle" w="med" len="med"/>
          </a:ln>
        </p:spPr>
      </p:cxnSp>
      <p:sp>
        <p:nvSpPr>
          <p:cNvPr id="397" name="Google Shape;397;p54"/>
          <p:cNvSpPr txBox="1">
            <a:spLocks noGrp="1"/>
          </p:cNvSpPr>
          <p:nvPr>
            <p:ph type="title"/>
          </p:nvPr>
        </p:nvSpPr>
        <p:spPr>
          <a:xfrm>
            <a:off x="6235525" y="2107350"/>
            <a:ext cx="2400900" cy="9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Light Map</a:t>
            </a:r>
            <a:endParaRPr sz="4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5"/>
          <p:cNvSpPr txBox="1">
            <a:spLocks noGrp="1"/>
          </p:cNvSpPr>
          <p:nvPr>
            <p:ph type="title"/>
          </p:nvPr>
        </p:nvSpPr>
        <p:spPr>
          <a:xfrm>
            <a:off x="3192150" y="718925"/>
            <a:ext cx="2759700" cy="110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Light Map</a:t>
            </a:r>
            <a:endParaRPr/>
          </a:p>
        </p:txBody>
      </p:sp>
      <p:sp>
        <p:nvSpPr>
          <p:cNvPr id="403" name="Google Shape;403;p55"/>
          <p:cNvSpPr txBox="1"/>
          <p:nvPr/>
        </p:nvSpPr>
        <p:spPr>
          <a:xfrm>
            <a:off x="1545600" y="2986975"/>
            <a:ext cx="6052800" cy="16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FFFFFF"/>
                </a:solidFill>
                <a:latin typeface="Fira Sans Condensed Light"/>
                <a:ea typeface="Fira Sans Condensed Light"/>
                <a:cs typeface="Fira Sans Condensed Light"/>
                <a:sym typeface="Fira Sans Condensed Light"/>
              </a:rPr>
              <a:t>Light Map merupakan sebuah pre-rendered shadow yang dapat digunakan untuk membuat ilusi dari sebuah bayangan yang nyata</a:t>
            </a:r>
            <a:endParaRPr sz="2500">
              <a:solidFill>
                <a:srgbClr val="FFFFFF"/>
              </a:solidFill>
              <a:latin typeface="Fira Sans Condensed Light"/>
              <a:ea typeface="Fira Sans Condensed Light"/>
              <a:cs typeface="Fira Sans Condensed Light"/>
              <a:sym typeface="Fira Sans Condensed Light"/>
            </a:endParaRPr>
          </a:p>
        </p:txBody>
      </p:sp>
      <p:pic>
        <p:nvPicPr>
          <p:cNvPr id="404" name="Google Shape;404;p55"/>
          <p:cNvPicPr preferRelativeResize="0"/>
          <p:nvPr/>
        </p:nvPicPr>
        <p:blipFill>
          <a:blip r:embed="rId3">
            <a:alphaModFix/>
          </a:blip>
          <a:stretch>
            <a:fillRect/>
          </a:stretch>
        </p:blipFill>
        <p:spPr>
          <a:xfrm>
            <a:off x="1390250" y="1701550"/>
            <a:ext cx="6734175" cy="1162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Fake Shadow</a:t>
            </a:r>
            <a:endParaRPr/>
          </a:p>
        </p:txBody>
      </p:sp>
      <p:sp>
        <p:nvSpPr>
          <p:cNvPr id="415" name="Google Shape;415;p57"/>
          <p:cNvSpPr txBox="1">
            <a:spLocks noGrp="1"/>
          </p:cNvSpPr>
          <p:nvPr>
            <p:ph type="subTitle" idx="4"/>
          </p:nvPr>
        </p:nvSpPr>
        <p:spPr>
          <a:xfrm flipH="1">
            <a:off x="1161400" y="1960525"/>
            <a:ext cx="4207800" cy="1635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Fira Sans Condensed"/>
              <a:buAutoNum type="arabicPeriod"/>
            </a:pPr>
            <a:r>
              <a:rPr lang="en"/>
              <a:t>Menggunakan light map</a:t>
            </a:r>
            <a:endParaRPr/>
          </a:p>
          <a:p>
            <a:pPr marL="457200" lvl="0" indent="-317500" algn="l" rtl="0">
              <a:spcBef>
                <a:spcPts val="0"/>
              </a:spcBef>
              <a:spcAft>
                <a:spcPts val="0"/>
              </a:spcAft>
              <a:buSzPts val="1400"/>
              <a:buFont typeface="Fira Sans Condensed"/>
              <a:buAutoNum type="arabicPeriod"/>
            </a:pPr>
            <a:r>
              <a:rPr lang="en"/>
              <a:t>Digunakan jika gambarnya statis </a:t>
            </a:r>
            <a:endParaRPr/>
          </a:p>
          <a:p>
            <a:pPr marL="457200" lvl="0" indent="-317500" algn="l" rtl="0">
              <a:spcBef>
                <a:spcPts val="0"/>
              </a:spcBef>
              <a:spcAft>
                <a:spcPts val="0"/>
              </a:spcAft>
              <a:buSzPts val="1400"/>
              <a:buFont typeface="Fira Sans Condensed"/>
              <a:buAutoNum type="arabicPeriod"/>
            </a:pPr>
            <a:r>
              <a:rPr lang="en"/>
              <a:t>Cost untuk render lebih rendah daripada menggunakan lightning</a:t>
            </a:r>
            <a:endParaRPr/>
          </a:p>
          <a:p>
            <a:pPr marL="457200" lvl="0" indent="-317500" algn="l" rtl="0">
              <a:spcBef>
                <a:spcPts val="0"/>
              </a:spcBef>
              <a:spcAft>
                <a:spcPts val="0"/>
              </a:spcAft>
              <a:buSzPts val="1400"/>
              <a:buFont typeface="Fira Sans Condensed"/>
              <a:buAutoNum type="arabicPeriod"/>
            </a:pPr>
            <a:r>
              <a:rPr lang="en"/>
              <a:t>Butuh file yang memiliki gambar shadow sebagai lightmap</a:t>
            </a:r>
            <a:endParaRPr/>
          </a:p>
        </p:txBody>
      </p:sp>
      <p:pic>
        <p:nvPicPr>
          <p:cNvPr id="416" name="Google Shape;416;p57"/>
          <p:cNvPicPr preferRelativeResize="0"/>
          <p:nvPr/>
        </p:nvPicPr>
        <p:blipFill>
          <a:blip r:embed="rId3">
            <a:alphaModFix/>
          </a:blip>
          <a:stretch>
            <a:fillRect/>
          </a:stretch>
        </p:blipFill>
        <p:spPr>
          <a:xfrm>
            <a:off x="5856350" y="1652044"/>
            <a:ext cx="2247225" cy="2252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Fake Shadow</a:t>
            </a:r>
            <a:endParaRPr/>
          </a:p>
        </p:txBody>
      </p:sp>
      <p:sp>
        <p:nvSpPr>
          <p:cNvPr id="3" name="Subtitle 2"/>
          <p:cNvSpPr>
            <a:spLocks noGrp="1"/>
          </p:cNvSpPr>
          <p:nvPr>
            <p:ph type="subTitle" idx="4"/>
          </p:nvPr>
        </p:nvSpPr>
        <p:spPr/>
        <p:txBody>
          <a:bodyPr/>
          <a:lstStyle/>
          <a:p>
            <a:r>
              <a:rPr lang="en-GB" dirty="0" smtClean="0"/>
              <a:t> </a:t>
            </a:r>
            <a:endParaRPr lang="en-US" dirty="0"/>
          </a:p>
        </p:txBody>
      </p:sp>
      <p:pic>
        <p:nvPicPr>
          <p:cNvPr id="4" name="Picture 3"/>
          <p:cNvPicPr>
            <a:picLocks noChangeAspect="1"/>
          </p:cNvPicPr>
          <p:nvPr/>
        </p:nvPicPr>
        <p:blipFill>
          <a:blip r:embed="rId3"/>
          <a:stretch>
            <a:fillRect/>
          </a:stretch>
        </p:blipFill>
        <p:spPr>
          <a:xfrm>
            <a:off x="3476171" y="2487969"/>
            <a:ext cx="4711709" cy="2456103"/>
          </a:xfrm>
          <a:prstGeom prst="rect">
            <a:avLst/>
          </a:prstGeom>
        </p:spPr>
      </p:pic>
      <p:pic>
        <p:nvPicPr>
          <p:cNvPr id="5" name="Picture 4"/>
          <p:cNvPicPr>
            <a:picLocks noChangeAspect="1"/>
          </p:cNvPicPr>
          <p:nvPr/>
        </p:nvPicPr>
        <p:blipFill>
          <a:blip r:embed="rId4"/>
          <a:stretch>
            <a:fillRect/>
          </a:stretch>
        </p:blipFill>
        <p:spPr>
          <a:xfrm>
            <a:off x="1234540" y="1082525"/>
            <a:ext cx="4150260" cy="1364254"/>
          </a:xfrm>
          <a:prstGeom prst="rect">
            <a:avLst/>
          </a:prstGeom>
        </p:spPr>
      </p:pic>
    </p:spTree>
    <p:extLst>
      <p:ext uri="{BB962C8B-B14F-4D97-AF65-F5344CB8AC3E}">
        <p14:creationId xmlns:p14="http://schemas.microsoft.com/office/powerpoint/2010/main" val="434772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59"/>
          <p:cNvSpPr txBox="1">
            <a:spLocks noGrp="1"/>
          </p:cNvSpPr>
          <p:nvPr>
            <p:ph type="title"/>
          </p:nvPr>
        </p:nvSpPr>
        <p:spPr>
          <a:xfrm>
            <a:off x="0" y="971850"/>
            <a:ext cx="43107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500"/>
              <a:t>FAKE REFLECTION</a:t>
            </a:r>
            <a:endParaRPr sz="6500"/>
          </a:p>
        </p:txBody>
      </p:sp>
      <p:sp>
        <p:nvSpPr>
          <p:cNvPr id="428" name="Google Shape;428;p59"/>
          <p:cNvSpPr txBox="1">
            <a:spLocks noGrp="1"/>
          </p:cNvSpPr>
          <p:nvPr>
            <p:ph type="subTitle" idx="1"/>
          </p:nvPr>
        </p:nvSpPr>
        <p:spPr>
          <a:xfrm>
            <a:off x="4917750" y="3290550"/>
            <a:ext cx="24765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Membuat refleksi palsu dengan environtment map</a:t>
            </a:r>
            <a:endParaRPr/>
          </a:p>
        </p:txBody>
      </p:sp>
      <p:sp>
        <p:nvSpPr>
          <p:cNvPr id="429" name="Google Shape;429;p59"/>
          <p:cNvSpPr txBox="1">
            <a:spLocks noGrp="1"/>
          </p:cNvSpPr>
          <p:nvPr>
            <p:ph type="title" idx="2"/>
          </p:nvPr>
        </p:nvSpPr>
        <p:spPr>
          <a:xfrm>
            <a:off x="4849175" y="1001125"/>
            <a:ext cx="21606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430" name="Google Shape;430;p59"/>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0"/>
          <p:cNvSpPr txBox="1">
            <a:spLocks noGrp="1"/>
          </p:cNvSpPr>
          <p:nvPr>
            <p:ph type="title"/>
          </p:nvPr>
        </p:nvSpPr>
        <p:spPr>
          <a:xfrm>
            <a:off x="1414475" y="718925"/>
            <a:ext cx="5593800" cy="1101000"/>
          </a:xfrm>
          <a:prstGeom prst="rect">
            <a:avLst/>
          </a:prstGeom>
        </p:spPr>
        <p:txBody>
          <a:bodyPr spcFirstLastPara="1" wrap="square" lIns="91425" tIns="91425" rIns="91425" bIns="91425" anchor="t" anchorCtr="0">
            <a:noAutofit/>
          </a:bodyPr>
          <a:lstStyle/>
          <a:p>
            <a:pPr marL="0" lvl="0" indent="457200" algn="ctr" rtl="0">
              <a:spcBef>
                <a:spcPts val="0"/>
              </a:spcBef>
              <a:spcAft>
                <a:spcPts val="0"/>
              </a:spcAft>
              <a:buNone/>
            </a:pPr>
            <a:r>
              <a:rPr lang="en"/>
              <a:t>Environment Map</a:t>
            </a:r>
            <a:endParaRPr/>
          </a:p>
        </p:txBody>
      </p:sp>
      <p:pic>
        <p:nvPicPr>
          <p:cNvPr id="436" name="Google Shape;436;p60"/>
          <p:cNvPicPr preferRelativeResize="0"/>
          <p:nvPr/>
        </p:nvPicPr>
        <p:blipFill>
          <a:blip r:embed="rId3">
            <a:alphaModFix/>
          </a:blip>
          <a:stretch>
            <a:fillRect/>
          </a:stretch>
        </p:blipFill>
        <p:spPr>
          <a:xfrm>
            <a:off x="824788" y="1571662"/>
            <a:ext cx="7729524" cy="263741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1"/>
          <p:cNvSpPr txBox="1"/>
          <p:nvPr/>
        </p:nvSpPr>
        <p:spPr>
          <a:xfrm>
            <a:off x="1471175" y="1873350"/>
            <a:ext cx="6052800" cy="34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FFFFFF"/>
                </a:solidFill>
                <a:latin typeface="Fira Sans Condensed Light"/>
                <a:ea typeface="Fira Sans Condensed Light"/>
                <a:cs typeface="Fira Sans Condensed Light"/>
                <a:sym typeface="Fira Sans Condensed Light"/>
              </a:rPr>
              <a:t>Bayangan memperlihatkan tekstur yang ada di sekelilingnya (environment)</a:t>
            </a:r>
            <a:endParaRPr sz="2500">
              <a:solidFill>
                <a:srgbClr val="FFFFFF"/>
              </a:solidFill>
              <a:latin typeface="Fira Sans Condensed Light"/>
              <a:ea typeface="Fira Sans Condensed Light"/>
              <a:cs typeface="Fira Sans Condensed Light"/>
              <a:sym typeface="Fira Sans Condensed Light"/>
            </a:endParaRPr>
          </a:p>
        </p:txBody>
      </p:sp>
      <p:sp>
        <p:nvSpPr>
          <p:cNvPr id="442" name="Google Shape;442;p61"/>
          <p:cNvSpPr txBox="1">
            <a:spLocks noGrp="1"/>
          </p:cNvSpPr>
          <p:nvPr>
            <p:ph type="title"/>
          </p:nvPr>
        </p:nvSpPr>
        <p:spPr>
          <a:xfrm>
            <a:off x="1414475" y="718925"/>
            <a:ext cx="5593800" cy="1101000"/>
          </a:xfrm>
          <a:prstGeom prst="rect">
            <a:avLst/>
          </a:prstGeom>
        </p:spPr>
        <p:txBody>
          <a:bodyPr spcFirstLastPara="1" wrap="square" lIns="91425" tIns="91425" rIns="91425" bIns="91425" anchor="t" anchorCtr="0">
            <a:noAutofit/>
          </a:bodyPr>
          <a:lstStyle/>
          <a:p>
            <a:pPr marL="0" lvl="0" indent="457200" algn="ctr" rtl="0">
              <a:spcBef>
                <a:spcPts val="0"/>
              </a:spcBef>
              <a:spcAft>
                <a:spcPts val="0"/>
              </a:spcAft>
              <a:buNone/>
            </a:pPr>
            <a:r>
              <a:rPr lang="en"/>
              <a:t>Environment Map</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800"/>
              <a:t>INTRO</a:t>
            </a:r>
            <a:endParaRPr sz="6800"/>
          </a:p>
          <a:p>
            <a:pPr marL="0" lvl="0" indent="0" algn="r" rtl="0">
              <a:spcBef>
                <a:spcPts val="0"/>
              </a:spcBef>
              <a:spcAft>
                <a:spcPts val="0"/>
              </a:spcAft>
              <a:buNone/>
            </a:pPr>
            <a:r>
              <a:rPr lang="en" sz="6800"/>
              <a:t>TEXTURE</a:t>
            </a:r>
            <a:endParaRPr sz="6800"/>
          </a:p>
        </p:txBody>
      </p:sp>
      <p:sp>
        <p:nvSpPr>
          <p:cNvPr id="155" name="Google Shape;155;p25"/>
          <p:cNvSpPr txBox="1">
            <a:spLocks noGrp="1"/>
          </p:cNvSpPr>
          <p:nvPr>
            <p:ph type="subTitle" idx="1"/>
          </p:nvPr>
        </p:nvSpPr>
        <p:spPr>
          <a:xfrm>
            <a:off x="4917750" y="3290550"/>
            <a:ext cx="20268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Pengertian dan garis besar</a:t>
            </a:r>
            <a:endParaRPr/>
          </a:p>
        </p:txBody>
      </p:sp>
      <p:sp>
        <p:nvSpPr>
          <p:cNvPr id="156" name="Google Shape;156;p25"/>
          <p:cNvSpPr txBox="1">
            <a:spLocks noGrp="1"/>
          </p:cNvSpPr>
          <p:nvPr>
            <p:ph type="title" idx="2"/>
          </p:nvPr>
        </p:nvSpPr>
        <p:spPr>
          <a:xfrm>
            <a:off x="4849177" y="1001125"/>
            <a:ext cx="28785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00</a:t>
            </a:r>
            <a:endParaRPr/>
          </a:p>
        </p:txBody>
      </p:sp>
      <p:cxnSp>
        <p:nvCxnSpPr>
          <p:cNvPr id="157" name="Google Shape;157;p25"/>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2"/>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Fake Reflection</a:t>
            </a:r>
            <a:endParaRPr/>
          </a:p>
        </p:txBody>
      </p:sp>
      <p:sp>
        <p:nvSpPr>
          <p:cNvPr id="448" name="Google Shape;448;p62"/>
          <p:cNvSpPr txBox="1">
            <a:spLocks noGrp="1"/>
          </p:cNvSpPr>
          <p:nvPr>
            <p:ph type="subTitle" idx="4"/>
          </p:nvPr>
        </p:nvSpPr>
        <p:spPr>
          <a:xfrm flipH="1">
            <a:off x="1353700" y="1408875"/>
            <a:ext cx="7070400" cy="255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Fira Sans Condensed"/>
              <a:buAutoNum type="arabicPeriod"/>
            </a:pPr>
            <a:r>
              <a:rPr lang="en" b="1">
                <a:latin typeface="Fira Sans Condensed"/>
                <a:ea typeface="Fira Sans Condensed"/>
                <a:cs typeface="Fira Sans Condensed"/>
                <a:sym typeface="Fira Sans Condensed"/>
              </a:rPr>
              <a:t>Create a CubeMap object</a:t>
            </a:r>
            <a:endParaRPr b="1">
              <a:latin typeface="Fira Sans Condensed"/>
              <a:ea typeface="Fira Sans Condensed"/>
              <a:cs typeface="Fira Sans Condensed"/>
              <a:sym typeface="Fira Sans Condensed"/>
            </a:endParaRPr>
          </a:p>
          <a:p>
            <a:pPr marL="457200" lvl="0" indent="0" algn="l" rtl="0">
              <a:spcBef>
                <a:spcPts val="0"/>
              </a:spcBef>
              <a:spcAft>
                <a:spcPts val="0"/>
              </a:spcAft>
              <a:buNone/>
            </a:pPr>
            <a:endParaRPr/>
          </a:p>
          <a:p>
            <a:pPr marL="457200" lvl="0" indent="0" algn="l" rtl="0">
              <a:spcBef>
                <a:spcPts val="0"/>
              </a:spcBef>
              <a:spcAft>
                <a:spcPts val="0"/>
              </a:spcAft>
              <a:buNone/>
            </a:pPr>
            <a:r>
              <a:rPr lang="en"/>
              <a:t>Membuat texture dari 6 gambar terpisah berupa gambar di lingkungan sekitar</a:t>
            </a:r>
            <a:endParaRPr/>
          </a:p>
        </p:txBody>
      </p:sp>
      <p:pic>
        <p:nvPicPr>
          <p:cNvPr id="449" name="Google Shape;449;p62"/>
          <p:cNvPicPr preferRelativeResize="0"/>
          <p:nvPr/>
        </p:nvPicPr>
        <p:blipFill>
          <a:blip r:embed="rId3">
            <a:alphaModFix/>
          </a:blip>
          <a:stretch>
            <a:fillRect/>
          </a:stretch>
        </p:blipFill>
        <p:spPr>
          <a:xfrm>
            <a:off x="1323488" y="2288852"/>
            <a:ext cx="6497225" cy="2167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Fake Reflection</a:t>
            </a:r>
            <a:endParaRPr/>
          </a:p>
        </p:txBody>
      </p:sp>
      <p:pic>
        <p:nvPicPr>
          <p:cNvPr id="455" name="Google Shape;455;p63"/>
          <p:cNvPicPr preferRelativeResize="0"/>
          <p:nvPr/>
        </p:nvPicPr>
        <p:blipFill>
          <a:blip r:embed="rId3">
            <a:alphaModFix/>
          </a:blip>
          <a:stretch>
            <a:fillRect/>
          </a:stretch>
        </p:blipFill>
        <p:spPr>
          <a:xfrm>
            <a:off x="1605600" y="1443350"/>
            <a:ext cx="1534976" cy="1534976"/>
          </a:xfrm>
          <a:prstGeom prst="rect">
            <a:avLst/>
          </a:prstGeom>
          <a:noFill/>
          <a:ln>
            <a:noFill/>
          </a:ln>
        </p:spPr>
      </p:pic>
      <p:pic>
        <p:nvPicPr>
          <p:cNvPr id="456" name="Google Shape;456;p63"/>
          <p:cNvPicPr preferRelativeResize="0"/>
          <p:nvPr/>
        </p:nvPicPr>
        <p:blipFill>
          <a:blip r:embed="rId4">
            <a:alphaModFix/>
          </a:blip>
          <a:stretch>
            <a:fillRect/>
          </a:stretch>
        </p:blipFill>
        <p:spPr>
          <a:xfrm>
            <a:off x="3577075" y="1367863"/>
            <a:ext cx="1534976" cy="1534976"/>
          </a:xfrm>
          <a:prstGeom prst="rect">
            <a:avLst/>
          </a:prstGeom>
          <a:noFill/>
          <a:ln>
            <a:noFill/>
          </a:ln>
        </p:spPr>
      </p:pic>
      <p:pic>
        <p:nvPicPr>
          <p:cNvPr id="457" name="Google Shape;457;p63"/>
          <p:cNvPicPr preferRelativeResize="0"/>
          <p:nvPr/>
        </p:nvPicPr>
        <p:blipFill>
          <a:blip r:embed="rId5">
            <a:alphaModFix/>
          </a:blip>
          <a:stretch>
            <a:fillRect/>
          </a:stretch>
        </p:blipFill>
        <p:spPr>
          <a:xfrm>
            <a:off x="5869999" y="1223412"/>
            <a:ext cx="1718298" cy="1718298"/>
          </a:xfrm>
          <a:prstGeom prst="rect">
            <a:avLst/>
          </a:prstGeom>
          <a:noFill/>
          <a:ln>
            <a:noFill/>
          </a:ln>
        </p:spPr>
      </p:pic>
      <p:pic>
        <p:nvPicPr>
          <p:cNvPr id="458" name="Google Shape;458;p63"/>
          <p:cNvPicPr preferRelativeResize="0"/>
          <p:nvPr/>
        </p:nvPicPr>
        <p:blipFill>
          <a:blip r:embed="rId6">
            <a:alphaModFix/>
          </a:blip>
          <a:stretch>
            <a:fillRect/>
          </a:stretch>
        </p:blipFill>
        <p:spPr>
          <a:xfrm>
            <a:off x="1342050" y="3339150"/>
            <a:ext cx="1473925" cy="1473925"/>
          </a:xfrm>
          <a:prstGeom prst="rect">
            <a:avLst/>
          </a:prstGeom>
          <a:noFill/>
          <a:ln>
            <a:noFill/>
          </a:ln>
        </p:spPr>
      </p:pic>
      <p:pic>
        <p:nvPicPr>
          <p:cNvPr id="459" name="Google Shape;459;p63"/>
          <p:cNvPicPr preferRelativeResize="0"/>
          <p:nvPr/>
        </p:nvPicPr>
        <p:blipFill>
          <a:blip r:embed="rId7">
            <a:alphaModFix/>
          </a:blip>
          <a:stretch>
            <a:fillRect/>
          </a:stretch>
        </p:blipFill>
        <p:spPr>
          <a:xfrm>
            <a:off x="6218812" y="3188200"/>
            <a:ext cx="1534976" cy="1534976"/>
          </a:xfrm>
          <a:prstGeom prst="rect">
            <a:avLst/>
          </a:prstGeom>
          <a:noFill/>
          <a:ln>
            <a:noFill/>
          </a:ln>
        </p:spPr>
      </p:pic>
      <p:pic>
        <p:nvPicPr>
          <p:cNvPr id="460" name="Google Shape;460;p63"/>
          <p:cNvPicPr preferRelativeResize="0"/>
          <p:nvPr/>
        </p:nvPicPr>
        <p:blipFill>
          <a:blip r:embed="rId8">
            <a:alphaModFix/>
          </a:blip>
          <a:stretch>
            <a:fillRect/>
          </a:stretch>
        </p:blipFill>
        <p:spPr>
          <a:xfrm>
            <a:off x="3684188" y="3188198"/>
            <a:ext cx="1775826" cy="17758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4"/>
          <p:cNvSpPr txBox="1">
            <a:spLocks noGrp="1"/>
          </p:cNvSpPr>
          <p:nvPr>
            <p:ph type="subTitle" idx="4"/>
          </p:nvPr>
        </p:nvSpPr>
        <p:spPr>
          <a:xfrm flipH="1">
            <a:off x="1036800" y="1235000"/>
            <a:ext cx="7070400" cy="976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Fira Sans Condensed"/>
              <a:buAutoNum type="arabicPeriod" startAt="2"/>
            </a:pPr>
            <a:r>
              <a:rPr lang="en" b="1">
                <a:latin typeface="Fira Sans Condensed"/>
                <a:ea typeface="Fira Sans Condensed"/>
                <a:cs typeface="Fira Sans Condensed"/>
                <a:sym typeface="Fira Sans Condensed"/>
              </a:rPr>
              <a:t>Create a box with this CMap object </a:t>
            </a:r>
            <a:endParaRPr b="1">
              <a:latin typeface="Fira Sans Condensed"/>
              <a:ea typeface="Fira Sans Condensed"/>
              <a:cs typeface="Fira Sans Condensed"/>
              <a:sym typeface="Fira Sans Condensed"/>
            </a:endParaRPr>
          </a:p>
          <a:p>
            <a:pPr marL="457200" lvl="0" indent="0" algn="l" rtl="0">
              <a:spcBef>
                <a:spcPts val="0"/>
              </a:spcBef>
              <a:spcAft>
                <a:spcPts val="0"/>
              </a:spcAft>
              <a:buNone/>
            </a:pPr>
            <a:endParaRPr/>
          </a:p>
          <a:p>
            <a:pPr marL="0" lvl="0" indent="0" algn="l" rtl="0">
              <a:spcBef>
                <a:spcPts val="0"/>
              </a:spcBef>
              <a:spcAft>
                <a:spcPts val="0"/>
              </a:spcAft>
              <a:buNone/>
            </a:pPr>
            <a:r>
              <a:rPr lang="en"/>
              <a:t>Membuat cube dari texture CubeMap, cube ini seolah olah akan menjadi lingungan sekitar</a:t>
            </a:r>
            <a:endParaRPr/>
          </a:p>
          <a:p>
            <a:pPr marL="457200" lvl="0" indent="0" algn="l" rtl="0">
              <a:spcBef>
                <a:spcPts val="0"/>
              </a:spcBef>
              <a:spcAft>
                <a:spcPts val="0"/>
              </a:spcAft>
              <a:buNone/>
            </a:pPr>
            <a:endParaRPr/>
          </a:p>
          <a:p>
            <a:pPr marL="457200" lvl="0" indent="0" algn="l" rtl="0">
              <a:spcBef>
                <a:spcPts val="0"/>
              </a:spcBef>
              <a:spcAft>
                <a:spcPts val="0"/>
              </a:spcAft>
              <a:buNone/>
            </a:pPr>
            <a:endParaRPr/>
          </a:p>
        </p:txBody>
      </p:sp>
      <p:sp>
        <p:nvSpPr>
          <p:cNvPr id="466" name="Google Shape;466;p6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Fake Reflection</a:t>
            </a:r>
            <a:endParaRPr/>
          </a:p>
        </p:txBody>
      </p:sp>
      <p:pic>
        <p:nvPicPr>
          <p:cNvPr id="467" name="Google Shape;467;p64"/>
          <p:cNvPicPr preferRelativeResize="0"/>
          <p:nvPr/>
        </p:nvPicPr>
        <p:blipFill>
          <a:blip r:embed="rId3">
            <a:alphaModFix/>
          </a:blip>
          <a:stretch>
            <a:fillRect/>
          </a:stretch>
        </p:blipFill>
        <p:spPr>
          <a:xfrm>
            <a:off x="1719850" y="2270822"/>
            <a:ext cx="5704300" cy="2480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5"/>
          <p:cNvSpPr txBox="1">
            <a:spLocks noGrp="1"/>
          </p:cNvSpPr>
          <p:nvPr>
            <p:ph type="subTitle" idx="4"/>
          </p:nvPr>
        </p:nvSpPr>
        <p:spPr>
          <a:xfrm flipH="1">
            <a:off x="1353700" y="1408875"/>
            <a:ext cx="7070400" cy="255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Fira Sans Condensed"/>
              <a:buAutoNum type="arabicPeriod" startAt="3"/>
            </a:pPr>
            <a:r>
              <a:rPr lang="en" b="1" dirty="0">
                <a:latin typeface="Fira Sans Condensed"/>
                <a:ea typeface="Fira Sans Condensed"/>
                <a:cs typeface="Fira Sans Condensed"/>
                <a:sym typeface="Fira Sans Condensed"/>
              </a:rPr>
              <a:t>Apply the CubeMap object as a </a:t>
            </a:r>
            <a:r>
              <a:rPr lang="en" b="1" dirty="0" smtClean="0">
                <a:latin typeface="Fira Sans Condensed"/>
                <a:ea typeface="Fira Sans Condensed"/>
                <a:cs typeface="Fira Sans Condensed"/>
                <a:sym typeface="Fira Sans Condensed"/>
              </a:rPr>
              <a:t>texture</a:t>
            </a:r>
            <a:endParaRPr lang="en" b="1" dirty="0">
              <a:latin typeface="Fira Sans Condensed"/>
              <a:ea typeface="Fira Sans Condensed"/>
              <a:cs typeface="Fira Sans Condensed"/>
              <a:sym typeface="Fira Sans Condensed"/>
            </a:endParaRPr>
          </a:p>
          <a:p>
            <a:pPr marL="139700" lvl="0" indent="0" algn="l" rtl="0">
              <a:spcBef>
                <a:spcPts val="0"/>
              </a:spcBef>
              <a:spcAft>
                <a:spcPts val="0"/>
              </a:spcAft>
              <a:buSzPts val="1400"/>
            </a:pPr>
            <a:endParaRPr lang="en" b="1" dirty="0">
              <a:latin typeface="Fira Sans Condensed"/>
              <a:sym typeface="Fira Sans Condensed"/>
            </a:endParaRPr>
          </a:p>
          <a:p>
            <a:pPr marL="139700" lvl="0" indent="0" algn="l" rtl="0">
              <a:spcBef>
                <a:spcPts val="0"/>
              </a:spcBef>
              <a:spcAft>
                <a:spcPts val="0"/>
              </a:spcAft>
              <a:buSzPts val="1400"/>
            </a:pPr>
            <a:r>
              <a:rPr lang="en-US" dirty="0" err="1" smtClean="0"/>
              <a:t>Gunakan</a:t>
            </a:r>
            <a:r>
              <a:rPr lang="en-US" dirty="0" smtClean="0"/>
              <a:t> </a:t>
            </a:r>
            <a:r>
              <a:rPr lang="en-US" dirty="0" err="1"/>
              <a:t>CubeMap</a:t>
            </a:r>
            <a:r>
              <a:rPr lang="en-US" dirty="0"/>
              <a:t> </a:t>
            </a:r>
            <a:r>
              <a:rPr lang="en-US" dirty="0" err="1"/>
              <a:t>sebagai</a:t>
            </a:r>
            <a:r>
              <a:rPr lang="en-US" dirty="0"/>
              <a:t> texture </a:t>
            </a:r>
            <a:r>
              <a:rPr lang="en-US" dirty="0" err="1"/>
              <a:t>dari</a:t>
            </a:r>
            <a:r>
              <a:rPr lang="en-US" dirty="0"/>
              <a:t> </a:t>
            </a:r>
            <a:r>
              <a:rPr lang="en-US" dirty="0" err="1"/>
              <a:t>sebuah</a:t>
            </a:r>
            <a:r>
              <a:rPr lang="en-US" dirty="0"/>
              <a:t> </a:t>
            </a:r>
            <a:r>
              <a:rPr lang="en-US" dirty="0" err="1"/>
              <a:t>benda</a:t>
            </a:r>
            <a:r>
              <a:rPr lang="en-US" dirty="0"/>
              <a:t>. </a:t>
            </a:r>
            <a:r>
              <a:rPr lang="en-US" dirty="0" err="1"/>
              <a:t>Dengan</a:t>
            </a:r>
            <a:r>
              <a:rPr lang="en-US" dirty="0"/>
              <a:t> </a:t>
            </a:r>
            <a:r>
              <a:rPr lang="en-US" dirty="0" err="1"/>
              <a:t>menggunakan</a:t>
            </a:r>
            <a:r>
              <a:rPr lang="en-US" dirty="0"/>
              <a:t> texture </a:t>
            </a:r>
            <a:r>
              <a:rPr lang="en-US" dirty="0" err="1"/>
              <a:t>cubemap</a:t>
            </a:r>
            <a:r>
              <a:rPr lang="en-US" dirty="0"/>
              <a:t> </a:t>
            </a:r>
            <a:r>
              <a:rPr lang="en-US" dirty="0" err="1"/>
              <a:t>berupa</a:t>
            </a:r>
            <a:r>
              <a:rPr lang="en-US" dirty="0"/>
              <a:t> </a:t>
            </a:r>
            <a:r>
              <a:rPr lang="en-US" dirty="0" err="1"/>
              <a:t>gambar</a:t>
            </a:r>
            <a:r>
              <a:rPr lang="en-US" dirty="0"/>
              <a:t> </a:t>
            </a:r>
            <a:r>
              <a:rPr lang="en-US" dirty="0" err="1"/>
              <a:t>lingkungan</a:t>
            </a:r>
            <a:r>
              <a:rPr lang="en-US" dirty="0"/>
              <a:t> </a:t>
            </a:r>
            <a:r>
              <a:rPr lang="en-US" dirty="0" err="1"/>
              <a:t>sekitar</a:t>
            </a:r>
            <a:r>
              <a:rPr lang="en-US" dirty="0"/>
              <a:t>, </a:t>
            </a:r>
            <a:r>
              <a:rPr lang="en-US" dirty="0" err="1"/>
              <a:t>maka</a:t>
            </a:r>
            <a:r>
              <a:rPr lang="en-US" dirty="0"/>
              <a:t> </a:t>
            </a:r>
            <a:r>
              <a:rPr lang="en-US" dirty="0" err="1"/>
              <a:t>benda</a:t>
            </a:r>
            <a:r>
              <a:rPr lang="en-US" dirty="0"/>
              <a:t> </a:t>
            </a:r>
            <a:r>
              <a:rPr lang="en-US" dirty="0" err="1"/>
              <a:t>akan</a:t>
            </a:r>
            <a:r>
              <a:rPr lang="en-US" dirty="0"/>
              <a:t> </a:t>
            </a:r>
            <a:r>
              <a:rPr lang="en-US" dirty="0" err="1"/>
              <a:t>terlihat</a:t>
            </a:r>
            <a:r>
              <a:rPr lang="en-US" dirty="0"/>
              <a:t> </a:t>
            </a:r>
            <a:r>
              <a:rPr lang="en-US" dirty="0" err="1"/>
              <a:t>seolah-olah</a:t>
            </a:r>
            <a:r>
              <a:rPr lang="en-US" dirty="0"/>
              <a:t> </a:t>
            </a:r>
            <a:r>
              <a:rPr lang="en-US" dirty="0" err="1"/>
              <a:t>memantulkan</a:t>
            </a:r>
            <a:r>
              <a:rPr lang="en-US" dirty="0"/>
              <a:t> </a:t>
            </a:r>
            <a:r>
              <a:rPr lang="en-US" dirty="0" err="1"/>
              <a:t>gambar</a:t>
            </a:r>
            <a:r>
              <a:rPr lang="en-US" dirty="0"/>
              <a:t> </a:t>
            </a:r>
            <a:r>
              <a:rPr lang="en-US" dirty="0" err="1"/>
              <a:t>lingkungan</a:t>
            </a:r>
            <a:r>
              <a:rPr lang="en-US" dirty="0"/>
              <a:t> </a:t>
            </a:r>
            <a:r>
              <a:rPr lang="en-US" dirty="0" err="1"/>
              <a:t>sekitar</a:t>
            </a:r>
            <a:r>
              <a:rPr lang="en-US" dirty="0"/>
              <a:t>.</a:t>
            </a:r>
          </a:p>
          <a:p>
            <a:pPr marL="457200" lvl="0" indent="0" algn="l" rtl="0">
              <a:spcBef>
                <a:spcPts val="0"/>
              </a:spcBef>
              <a:spcAft>
                <a:spcPts val="0"/>
              </a:spcAft>
              <a:buNone/>
            </a:pPr>
            <a:endParaRPr dirty="0"/>
          </a:p>
        </p:txBody>
      </p:sp>
      <p:sp>
        <p:nvSpPr>
          <p:cNvPr id="473" name="Google Shape;473;p6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Fake Reflection</a:t>
            </a:r>
            <a:endParaRPr dirty="0"/>
          </a:p>
        </p:txBody>
      </p:sp>
      <p:pic>
        <p:nvPicPr>
          <p:cNvPr id="474" name="Google Shape;474;p65"/>
          <p:cNvPicPr preferRelativeResize="0"/>
          <p:nvPr/>
        </p:nvPicPr>
        <p:blipFill>
          <a:blip r:embed="rId3">
            <a:alphaModFix/>
          </a:blip>
          <a:stretch>
            <a:fillRect/>
          </a:stretch>
        </p:blipFill>
        <p:spPr>
          <a:xfrm>
            <a:off x="924025" y="2701938"/>
            <a:ext cx="7296150" cy="13430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8"/>
        <p:cNvGrpSpPr/>
        <p:nvPr/>
      </p:nvGrpSpPr>
      <p:grpSpPr>
        <a:xfrm>
          <a:off x="0" y="0"/>
          <a:ext cx="0" cy="0"/>
          <a:chOff x="0" y="0"/>
          <a:chExt cx="0" cy="0"/>
        </a:xfrm>
      </p:grpSpPr>
      <p:sp>
        <p:nvSpPr>
          <p:cNvPr id="479" name="Google Shape;479;p66"/>
          <p:cNvSpPr txBox="1">
            <a:spLocks noGrp="1"/>
          </p:cNvSpPr>
          <p:nvPr>
            <p:ph type="title"/>
          </p:nvPr>
        </p:nvSpPr>
        <p:spPr>
          <a:xfrm>
            <a:off x="0" y="971850"/>
            <a:ext cx="43107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800"/>
              <a:t>SPECULAR MAP</a:t>
            </a:r>
            <a:endParaRPr sz="6800"/>
          </a:p>
        </p:txBody>
      </p:sp>
      <p:sp>
        <p:nvSpPr>
          <p:cNvPr id="480" name="Google Shape;480;p66"/>
          <p:cNvSpPr txBox="1">
            <a:spLocks noGrp="1"/>
          </p:cNvSpPr>
          <p:nvPr>
            <p:ph type="title" idx="2"/>
          </p:nvPr>
        </p:nvSpPr>
        <p:spPr>
          <a:xfrm>
            <a:off x="4849175" y="1001125"/>
            <a:ext cx="21921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cxnSp>
        <p:nvCxnSpPr>
          <p:cNvPr id="481" name="Google Shape;481;p66"/>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5"/>
        <p:cNvGrpSpPr/>
        <p:nvPr/>
      </p:nvGrpSpPr>
      <p:grpSpPr>
        <a:xfrm>
          <a:off x="0" y="0"/>
          <a:ext cx="0" cy="0"/>
          <a:chOff x="0" y="0"/>
          <a:chExt cx="0" cy="0"/>
        </a:xfrm>
      </p:grpSpPr>
      <p:sp>
        <p:nvSpPr>
          <p:cNvPr id="486" name="Google Shape;486;p67"/>
          <p:cNvSpPr txBox="1"/>
          <p:nvPr/>
        </p:nvSpPr>
        <p:spPr>
          <a:xfrm>
            <a:off x="503975" y="1632625"/>
            <a:ext cx="6504300" cy="123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FFFF"/>
                </a:solidFill>
                <a:latin typeface="Fira Sans Condensed Light"/>
                <a:ea typeface="Fira Sans Condensed Light"/>
                <a:cs typeface="Fira Sans Condensed Light"/>
                <a:sym typeface="Fira Sans Condensed Light"/>
              </a:rPr>
              <a:t>Menentukan sebuah peta yang</a:t>
            </a:r>
            <a:endParaRPr sz="2000">
              <a:solidFill>
                <a:srgbClr val="FFFFFF"/>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r>
              <a:rPr lang="en" sz="2000">
                <a:solidFill>
                  <a:srgbClr val="FFFFFF"/>
                </a:solidFill>
                <a:latin typeface="Fira Sans Condensed Light"/>
                <a:ea typeface="Fira Sans Condensed Light"/>
                <a:cs typeface="Fira Sans Condensed Light"/>
                <a:sym typeface="Fira Sans Condensed Light"/>
              </a:rPr>
              <a:t>mendefinisikan kilau (shininess) dan warna sorotan (highlight) suatu material.</a:t>
            </a:r>
            <a:endParaRPr sz="2000">
              <a:solidFill>
                <a:srgbClr val="FFFFFF"/>
              </a:solidFill>
              <a:latin typeface="Fira Sans Condensed Light"/>
              <a:ea typeface="Fira Sans Condensed Light"/>
              <a:cs typeface="Fira Sans Condensed Light"/>
              <a:sym typeface="Fira Sans Condensed Light"/>
            </a:endParaRPr>
          </a:p>
        </p:txBody>
      </p:sp>
      <p:sp>
        <p:nvSpPr>
          <p:cNvPr id="487" name="Google Shape;487;p67"/>
          <p:cNvSpPr txBox="1">
            <a:spLocks noGrp="1"/>
          </p:cNvSpPr>
          <p:nvPr>
            <p:ph type="title"/>
          </p:nvPr>
        </p:nvSpPr>
        <p:spPr>
          <a:xfrm>
            <a:off x="1414475" y="718925"/>
            <a:ext cx="5593800" cy="1101000"/>
          </a:xfrm>
          <a:prstGeom prst="rect">
            <a:avLst/>
          </a:prstGeom>
        </p:spPr>
        <p:txBody>
          <a:bodyPr spcFirstLastPara="1" wrap="square" lIns="91425" tIns="91425" rIns="91425" bIns="91425" anchor="t" anchorCtr="0">
            <a:noAutofit/>
          </a:bodyPr>
          <a:lstStyle/>
          <a:p>
            <a:pPr marL="0" lvl="0" indent="457200" algn="ctr" rtl="0">
              <a:spcBef>
                <a:spcPts val="0"/>
              </a:spcBef>
              <a:spcAft>
                <a:spcPts val="0"/>
              </a:spcAft>
              <a:buNone/>
            </a:pPr>
            <a:r>
              <a:rPr lang="en"/>
              <a:t>Specular Map</a:t>
            </a:r>
            <a:endParaRPr/>
          </a:p>
        </p:txBody>
      </p:sp>
      <p:pic>
        <p:nvPicPr>
          <p:cNvPr id="488" name="Google Shape;488;p67"/>
          <p:cNvPicPr preferRelativeResize="0"/>
          <p:nvPr/>
        </p:nvPicPr>
        <p:blipFill>
          <a:blip r:embed="rId4">
            <a:alphaModFix/>
          </a:blip>
          <a:stretch>
            <a:fillRect/>
          </a:stretch>
        </p:blipFill>
        <p:spPr>
          <a:xfrm>
            <a:off x="2140450" y="2772823"/>
            <a:ext cx="6504300" cy="211816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8"/>
          <p:cNvSpPr txBox="1">
            <a:spLocks noGrp="1"/>
          </p:cNvSpPr>
          <p:nvPr>
            <p:ph type="title"/>
          </p:nvPr>
        </p:nvSpPr>
        <p:spPr>
          <a:xfrm>
            <a:off x="1414475" y="718925"/>
            <a:ext cx="5593800" cy="1101000"/>
          </a:xfrm>
          <a:prstGeom prst="rect">
            <a:avLst/>
          </a:prstGeom>
        </p:spPr>
        <p:txBody>
          <a:bodyPr spcFirstLastPara="1" wrap="square" lIns="91425" tIns="91425" rIns="91425" bIns="91425" anchor="t" anchorCtr="0">
            <a:noAutofit/>
          </a:bodyPr>
          <a:lstStyle/>
          <a:p>
            <a:pPr marL="0" lvl="0" indent="457200" algn="ctr" rtl="0">
              <a:spcBef>
                <a:spcPts val="0"/>
              </a:spcBef>
              <a:spcAft>
                <a:spcPts val="0"/>
              </a:spcAft>
              <a:buNone/>
            </a:pPr>
            <a:r>
              <a:rPr lang="en"/>
              <a:t>Specular Map</a:t>
            </a:r>
            <a:endParaRPr/>
          </a:p>
        </p:txBody>
      </p:sp>
      <p:pic>
        <p:nvPicPr>
          <p:cNvPr id="494" name="Google Shape;494;p68"/>
          <p:cNvPicPr preferRelativeResize="0"/>
          <p:nvPr/>
        </p:nvPicPr>
        <p:blipFill>
          <a:blip r:embed="rId3">
            <a:alphaModFix/>
          </a:blip>
          <a:stretch>
            <a:fillRect/>
          </a:stretch>
        </p:blipFill>
        <p:spPr>
          <a:xfrm>
            <a:off x="1153974" y="1588824"/>
            <a:ext cx="6422226" cy="31886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9"/>
          <p:cNvSpPr txBox="1">
            <a:spLocks noGrp="1"/>
          </p:cNvSpPr>
          <p:nvPr>
            <p:ph type="title"/>
          </p:nvPr>
        </p:nvSpPr>
        <p:spPr>
          <a:xfrm>
            <a:off x="1414475" y="718925"/>
            <a:ext cx="5593800" cy="1101000"/>
          </a:xfrm>
          <a:prstGeom prst="rect">
            <a:avLst/>
          </a:prstGeom>
        </p:spPr>
        <p:txBody>
          <a:bodyPr spcFirstLastPara="1" wrap="square" lIns="91425" tIns="91425" rIns="91425" bIns="91425" anchor="t" anchorCtr="0">
            <a:noAutofit/>
          </a:bodyPr>
          <a:lstStyle/>
          <a:p>
            <a:pPr marL="0" lvl="0" indent="457200" algn="ctr" rtl="0">
              <a:spcBef>
                <a:spcPts val="0"/>
              </a:spcBef>
              <a:spcAft>
                <a:spcPts val="0"/>
              </a:spcAft>
              <a:buNone/>
            </a:pPr>
            <a:r>
              <a:rPr lang="en"/>
              <a:t>Specular Map</a:t>
            </a:r>
            <a:endParaRPr/>
          </a:p>
        </p:txBody>
      </p:sp>
      <p:pic>
        <p:nvPicPr>
          <p:cNvPr id="500" name="Google Shape;500;p69"/>
          <p:cNvPicPr preferRelativeResize="0"/>
          <p:nvPr/>
        </p:nvPicPr>
        <p:blipFill>
          <a:blip r:embed="rId3">
            <a:alphaModFix/>
          </a:blip>
          <a:stretch>
            <a:fillRect/>
          </a:stretch>
        </p:blipFill>
        <p:spPr>
          <a:xfrm>
            <a:off x="300038" y="1631188"/>
            <a:ext cx="8543925" cy="28289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4"/>
        <p:cNvGrpSpPr/>
        <p:nvPr/>
      </p:nvGrpSpPr>
      <p:grpSpPr>
        <a:xfrm>
          <a:off x="0" y="0"/>
          <a:ext cx="0" cy="0"/>
          <a:chOff x="0" y="0"/>
          <a:chExt cx="0" cy="0"/>
        </a:xfrm>
      </p:grpSpPr>
      <p:sp>
        <p:nvSpPr>
          <p:cNvPr id="505" name="Google Shape;505;p70"/>
          <p:cNvSpPr txBox="1">
            <a:spLocks noGrp="1"/>
          </p:cNvSpPr>
          <p:nvPr>
            <p:ph type="title"/>
          </p:nvPr>
        </p:nvSpPr>
        <p:spPr>
          <a:xfrm>
            <a:off x="-8800" y="971850"/>
            <a:ext cx="45162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REPEAT WRAPPING</a:t>
            </a:r>
            <a:endParaRPr/>
          </a:p>
        </p:txBody>
      </p:sp>
      <p:sp>
        <p:nvSpPr>
          <p:cNvPr id="506" name="Google Shape;506;p70"/>
          <p:cNvSpPr txBox="1">
            <a:spLocks noGrp="1"/>
          </p:cNvSpPr>
          <p:nvPr>
            <p:ph type="subTitle" idx="1"/>
          </p:nvPr>
        </p:nvSpPr>
        <p:spPr>
          <a:xfrm>
            <a:off x="4917750" y="3290550"/>
            <a:ext cx="20268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Pembungkusan berulang pada texture</a:t>
            </a:r>
            <a:endParaRPr/>
          </a:p>
        </p:txBody>
      </p:sp>
      <p:sp>
        <p:nvSpPr>
          <p:cNvPr id="507" name="Google Shape;507;p7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07</a:t>
            </a:r>
            <a:endParaRPr/>
          </a:p>
        </p:txBody>
      </p:sp>
      <p:cxnSp>
        <p:nvCxnSpPr>
          <p:cNvPr id="508" name="Google Shape;508;p7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2"/>
        <p:cNvGrpSpPr/>
        <p:nvPr/>
      </p:nvGrpSpPr>
      <p:grpSpPr>
        <a:xfrm>
          <a:off x="0" y="0"/>
          <a:ext cx="0" cy="0"/>
          <a:chOff x="0" y="0"/>
          <a:chExt cx="0" cy="0"/>
        </a:xfrm>
      </p:grpSpPr>
      <p:sp>
        <p:nvSpPr>
          <p:cNvPr id="513" name="Google Shape;513;p71"/>
          <p:cNvSpPr txBox="1"/>
          <p:nvPr/>
        </p:nvSpPr>
        <p:spPr>
          <a:xfrm>
            <a:off x="541550" y="1021850"/>
            <a:ext cx="7977600" cy="2899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300">
                <a:solidFill>
                  <a:srgbClr val="FFFFFF"/>
                </a:solidFill>
                <a:latin typeface="Fira Sans Condensed Light"/>
                <a:ea typeface="Fira Sans Condensed Light"/>
                <a:cs typeface="Fira Sans Condensed Light"/>
                <a:sym typeface="Fira Sans Condensed Light"/>
              </a:rPr>
              <a:t>Default aplikasi texture pada three.js yaitu dengan mengaplikasikan texture secara menyeluruh pada setiap sisi object geometri. Namun ada kalanya kita ingin texture tersebut tidak ada pada suatu bagian, atau pula ingin melakukan perulangan texture itu sendiri. </a:t>
            </a:r>
            <a:endParaRPr sz="2300">
              <a:solidFill>
                <a:srgbClr val="FFFFFF"/>
              </a:solidFill>
              <a:latin typeface="Fira Sans Condensed Light"/>
              <a:ea typeface="Fira Sans Condensed Light"/>
              <a:cs typeface="Fira Sans Condensed Light"/>
              <a:sym typeface="Fira Sans Condensed Light"/>
            </a:endParaRPr>
          </a:p>
          <a:p>
            <a:pPr marL="0" lvl="0" indent="0" algn="just" rtl="0">
              <a:spcBef>
                <a:spcPts val="0"/>
              </a:spcBef>
              <a:spcAft>
                <a:spcPts val="0"/>
              </a:spcAft>
              <a:buNone/>
            </a:pPr>
            <a:endParaRPr sz="2300">
              <a:solidFill>
                <a:srgbClr val="FFFFFF"/>
              </a:solidFill>
              <a:latin typeface="Fira Sans Condensed Light"/>
              <a:ea typeface="Fira Sans Condensed Light"/>
              <a:cs typeface="Fira Sans Condensed Light"/>
              <a:sym typeface="Fira Sans Condensed Light"/>
            </a:endParaRPr>
          </a:p>
          <a:p>
            <a:pPr marL="0" lvl="0" indent="0" algn="just" rtl="0">
              <a:spcBef>
                <a:spcPts val="0"/>
              </a:spcBef>
              <a:spcAft>
                <a:spcPts val="0"/>
              </a:spcAft>
              <a:buNone/>
            </a:pPr>
            <a:r>
              <a:rPr lang="en" sz="2300">
                <a:solidFill>
                  <a:srgbClr val="FFFFFF"/>
                </a:solidFill>
                <a:latin typeface="Fira Sans Condensed Light"/>
                <a:ea typeface="Fira Sans Condensed Light"/>
                <a:cs typeface="Fira Sans Condensed Light"/>
                <a:sym typeface="Fira Sans Condensed Light"/>
              </a:rPr>
              <a:t>Three.js menyediakan fungsi untuk mengatasi hal tersebut dengan </a:t>
            </a:r>
            <a:r>
              <a:rPr lang="en" sz="2300" b="1">
                <a:solidFill>
                  <a:srgbClr val="FFFFFF"/>
                </a:solidFill>
                <a:latin typeface="Fira Sans Condensed"/>
                <a:ea typeface="Fira Sans Condensed"/>
                <a:cs typeface="Fira Sans Condensed"/>
                <a:sym typeface="Fira Sans Condensed"/>
              </a:rPr>
              <a:t>Repeat Wrapping</a:t>
            </a:r>
            <a:r>
              <a:rPr lang="en" sz="2300">
                <a:solidFill>
                  <a:srgbClr val="FFFFFF"/>
                </a:solidFill>
                <a:latin typeface="Fira Sans Condensed Light"/>
                <a:ea typeface="Fira Sans Condensed Light"/>
                <a:cs typeface="Fira Sans Condensed Light"/>
                <a:sym typeface="Fira Sans Condensed Light"/>
              </a:rPr>
              <a:t>.</a:t>
            </a:r>
            <a:endParaRPr sz="230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Apa itu Tekstur?</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7"/>
        <p:cNvGrpSpPr/>
        <p:nvPr/>
      </p:nvGrpSpPr>
      <p:grpSpPr>
        <a:xfrm>
          <a:off x="0" y="0"/>
          <a:ext cx="0" cy="0"/>
          <a:chOff x="0" y="0"/>
          <a:chExt cx="0" cy="0"/>
        </a:xfrm>
      </p:grpSpPr>
      <p:sp>
        <p:nvSpPr>
          <p:cNvPr id="518" name="Google Shape;518;p72"/>
          <p:cNvSpPr txBox="1">
            <a:spLocks noGrp="1"/>
          </p:cNvSpPr>
          <p:nvPr>
            <p:ph type="title"/>
          </p:nvPr>
        </p:nvSpPr>
        <p:spPr>
          <a:xfrm>
            <a:off x="720000" y="2258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PROPERTY</a:t>
            </a:r>
            <a:endParaRPr/>
          </a:p>
        </p:txBody>
      </p:sp>
      <p:sp>
        <p:nvSpPr>
          <p:cNvPr id="519" name="Google Shape;519;p72"/>
          <p:cNvSpPr txBox="1">
            <a:spLocks noGrp="1"/>
          </p:cNvSpPr>
          <p:nvPr>
            <p:ph type="subTitle" idx="2"/>
          </p:nvPr>
        </p:nvSpPr>
        <p:spPr>
          <a:xfrm flipH="1">
            <a:off x="5349813" y="1386600"/>
            <a:ext cx="2711100" cy="11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EFEFEF"/>
                </a:solidFill>
                <a:latin typeface="Fira Sans Condensed"/>
                <a:ea typeface="Fira Sans Condensed"/>
                <a:cs typeface="Fira Sans Condensed"/>
                <a:sym typeface="Fira Sans Condensed"/>
              </a:rPr>
              <a:t>Properti ini mendefinisikan bagaimana tekstur dibungkus secara vertikal dan sesuai dengan V dalam UVMapping.</a:t>
            </a:r>
            <a:endParaRPr>
              <a:solidFill>
                <a:srgbClr val="EFEFEF"/>
              </a:solidFill>
              <a:latin typeface="Fira Sans Condensed"/>
              <a:ea typeface="Fira Sans Condensed"/>
              <a:cs typeface="Fira Sans Condensed"/>
              <a:sym typeface="Fira Sans Condensed"/>
            </a:endParaRPr>
          </a:p>
          <a:p>
            <a:pPr marL="0" lvl="0" indent="0" algn="ctr" rtl="0">
              <a:spcBef>
                <a:spcPts val="0"/>
              </a:spcBef>
              <a:spcAft>
                <a:spcPts val="0"/>
              </a:spcAft>
              <a:buNone/>
            </a:pPr>
            <a:endParaRPr/>
          </a:p>
        </p:txBody>
      </p:sp>
      <p:sp>
        <p:nvSpPr>
          <p:cNvPr id="520" name="Google Shape;520;p72"/>
          <p:cNvSpPr txBox="1">
            <a:spLocks noGrp="1"/>
          </p:cNvSpPr>
          <p:nvPr>
            <p:ph type="subTitle" idx="4"/>
          </p:nvPr>
        </p:nvSpPr>
        <p:spPr>
          <a:xfrm flipH="1">
            <a:off x="1083088" y="1386588"/>
            <a:ext cx="2711100" cy="126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Properti ini mendefinisikan </a:t>
            </a:r>
            <a:r>
              <a:rPr lang="en">
                <a:solidFill>
                  <a:srgbClr val="EFEFEF"/>
                </a:solidFill>
                <a:latin typeface="Fira Sans Condensed"/>
                <a:ea typeface="Fira Sans Condensed"/>
                <a:cs typeface="Fira Sans Condensed"/>
                <a:sym typeface="Fira Sans Condensed"/>
              </a:rPr>
              <a:t>bagaimana tekstur dibungkus secara horizontal dan sesuai dengan U dalam UVMapping.</a:t>
            </a:r>
            <a:endParaRPr>
              <a:solidFill>
                <a:srgbClr val="EFEFEF"/>
              </a:solidFill>
              <a:latin typeface="Fira Sans Condensed"/>
              <a:ea typeface="Fira Sans Condensed"/>
              <a:cs typeface="Fira Sans Condensed"/>
              <a:sym typeface="Fira Sans Condensed"/>
            </a:endParaRPr>
          </a:p>
          <a:p>
            <a:pPr marL="0" lvl="0" indent="0" algn="ctr" rtl="0">
              <a:spcBef>
                <a:spcPts val="0"/>
              </a:spcBef>
              <a:spcAft>
                <a:spcPts val="0"/>
              </a:spcAft>
              <a:buNone/>
            </a:pPr>
            <a:endParaRPr sz="1300"/>
          </a:p>
        </p:txBody>
      </p:sp>
      <p:sp>
        <p:nvSpPr>
          <p:cNvPr id="521" name="Google Shape;521;p72"/>
          <p:cNvSpPr txBox="1">
            <a:spLocks noGrp="1"/>
          </p:cNvSpPr>
          <p:nvPr>
            <p:ph type="subTitle" idx="1"/>
          </p:nvPr>
        </p:nvSpPr>
        <p:spPr>
          <a:xfrm flipH="1">
            <a:off x="5349808" y="941100"/>
            <a:ext cx="27111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Rajdhani"/>
                <a:ea typeface="Rajdhani"/>
                <a:cs typeface="Rajdhani"/>
                <a:sym typeface="Rajdhani"/>
              </a:rPr>
              <a:t>wrapT</a:t>
            </a:r>
            <a:endParaRPr sz="2400" b="1">
              <a:latin typeface="Rajdhani"/>
              <a:ea typeface="Rajdhani"/>
              <a:cs typeface="Rajdhani"/>
              <a:sym typeface="Rajdhani"/>
            </a:endParaRPr>
          </a:p>
        </p:txBody>
      </p:sp>
      <p:sp>
        <p:nvSpPr>
          <p:cNvPr id="522" name="Google Shape;522;p72"/>
          <p:cNvSpPr txBox="1">
            <a:spLocks noGrp="1"/>
          </p:cNvSpPr>
          <p:nvPr>
            <p:ph type="subTitle" idx="3"/>
          </p:nvPr>
        </p:nvSpPr>
        <p:spPr>
          <a:xfrm flipH="1">
            <a:off x="1083083" y="941088"/>
            <a:ext cx="27111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Rajdhani"/>
                <a:ea typeface="Rajdhani"/>
                <a:cs typeface="Rajdhani"/>
                <a:sym typeface="Rajdhani"/>
              </a:rPr>
              <a:t>wrapS</a:t>
            </a:r>
            <a:endParaRPr sz="2400" b="1">
              <a:latin typeface="Rajdhani"/>
              <a:ea typeface="Rajdhani"/>
              <a:cs typeface="Rajdhani"/>
              <a:sym typeface="Rajdhani"/>
            </a:endParaRPr>
          </a:p>
        </p:txBody>
      </p:sp>
      <p:cxnSp>
        <p:nvCxnSpPr>
          <p:cNvPr id="523" name="Google Shape;523;p72"/>
          <p:cNvCxnSpPr/>
          <p:nvPr/>
        </p:nvCxnSpPr>
        <p:spPr>
          <a:xfrm>
            <a:off x="937300" y="2798750"/>
            <a:ext cx="7165200" cy="20700"/>
          </a:xfrm>
          <a:prstGeom prst="straightConnector1">
            <a:avLst/>
          </a:prstGeom>
          <a:noFill/>
          <a:ln w="19050" cap="flat" cmpd="sng">
            <a:solidFill>
              <a:srgbClr val="F3F3F3"/>
            </a:solidFill>
            <a:prstDash val="solid"/>
            <a:round/>
            <a:headEnd type="oval" w="med" len="med"/>
            <a:tailEnd type="oval" w="med" len="med"/>
          </a:ln>
        </p:spPr>
      </p:cxnSp>
      <p:sp>
        <p:nvSpPr>
          <p:cNvPr id="524" name="Google Shape;524;p72"/>
          <p:cNvSpPr txBox="1">
            <a:spLocks noGrp="1"/>
          </p:cNvSpPr>
          <p:nvPr>
            <p:ph type="title"/>
          </p:nvPr>
        </p:nvSpPr>
        <p:spPr>
          <a:xfrm>
            <a:off x="720000" y="2962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CONSTANT</a:t>
            </a:r>
            <a:endParaRPr/>
          </a:p>
        </p:txBody>
      </p:sp>
      <p:sp>
        <p:nvSpPr>
          <p:cNvPr id="525" name="Google Shape;525;p72"/>
          <p:cNvSpPr txBox="1">
            <a:spLocks noGrp="1"/>
          </p:cNvSpPr>
          <p:nvPr>
            <p:ph type="subTitle" idx="4"/>
          </p:nvPr>
        </p:nvSpPr>
        <p:spPr>
          <a:xfrm flipH="1">
            <a:off x="1811200" y="4235600"/>
            <a:ext cx="5417400" cy="126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Dengan menggunakan constant RepeatWrapping ini, texture yang digunakan akan diulang hingga tak hingga</a:t>
            </a:r>
            <a:endParaRPr sz="1300"/>
          </a:p>
        </p:txBody>
      </p:sp>
      <p:sp>
        <p:nvSpPr>
          <p:cNvPr id="526" name="Google Shape;526;p72"/>
          <p:cNvSpPr txBox="1">
            <a:spLocks noGrp="1"/>
          </p:cNvSpPr>
          <p:nvPr>
            <p:ph type="subTitle" idx="3"/>
          </p:nvPr>
        </p:nvSpPr>
        <p:spPr>
          <a:xfrm flipH="1">
            <a:off x="2967251" y="3763300"/>
            <a:ext cx="3105300" cy="4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50" b="1">
                <a:solidFill>
                  <a:srgbClr val="FFFFFF"/>
                </a:solidFill>
                <a:latin typeface="Fira Sans Condensed"/>
                <a:ea typeface="Fira Sans Condensed"/>
                <a:cs typeface="Fira Sans Condensed"/>
                <a:sym typeface="Fira Sans Condensed"/>
              </a:rPr>
              <a:t>THREE.RepeatWrapping</a:t>
            </a:r>
            <a:endParaRPr sz="3400" b="1">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0"/>
        <p:cNvGrpSpPr/>
        <p:nvPr/>
      </p:nvGrpSpPr>
      <p:grpSpPr>
        <a:xfrm>
          <a:off x="0" y="0"/>
          <a:ext cx="0" cy="0"/>
          <a:chOff x="0" y="0"/>
          <a:chExt cx="0" cy="0"/>
        </a:xfrm>
      </p:grpSpPr>
      <p:sp>
        <p:nvSpPr>
          <p:cNvPr id="531" name="Google Shape;531;p73"/>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800"/>
              <a:t>CANVAS TEXTURE</a:t>
            </a:r>
            <a:endParaRPr sz="6800"/>
          </a:p>
        </p:txBody>
      </p:sp>
      <p:sp>
        <p:nvSpPr>
          <p:cNvPr id="532" name="Google Shape;532;p73"/>
          <p:cNvSpPr txBox="1">
            <a:spLocks noGrp="1"/>
          </p:cNvSpPr>
          <p:nvPr>
            <p:ph type="subTitle" idx="1"/>
          </p:nvPr>
        </p:nvSpPr>
        <p:spPr>
          <a:xfrm>
            <a:off x="4917750" y="3290550"/>
            <a:ext cx="20268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Kanvas sebagai tekstur</a:t>
            </a:r>
            <a:endParaRPr/>
          </a:p>
        </p:txBody>
      </p:sp>
      <p:sp>
        <p:nvSpPr>
          <p:cNvPr id="533" name="Google Shape;533;p73"/>
          <p:cNvSpPr txBox="1">
            <a:spLocks noGrp="1"/>
          </p:cNvSpPr>
          <p:nvPr>
            <p:ph type="title" idx="2"/>
          </p:nvPr>
        </p:nvSpPr>
        <p:spPr>
          <a:xfrm>
            <a:off x="4849176" y="1001125"/>
            <a:ext cx="24429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08</a:t>
            </a:r>
            <a:endParaRPr/>
          </a:p>
        </p:txBody>
      </p:sp>
      <p:cxnSp>
        <p:nvCxnSpPr>
          <p:cNvPr id="534" name="Google Shape;534;p73"/>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8"/>
        <p:cNvGrpSpPr/>
        <p:nvPr/>
      </p:nvGrpSpPr>
      <p:grpSpPr>
        <a:xfrm>
          <a:off x="0" y="0"/>
          <a:ext cx="0" cy="0"/>
          <a:chOff x="0" y="0"/>
          <a:chExt cx="0" cy="0"/>
        </a:xfrm>
      </p:grpSpPr>
      <p:sp>
        <p:nvSpPr>
          <p:cNvPr id="539" name="Google Shape;539;p74"/>
          <p:cNvSpPr txBox="1"/>
          <p:nvPr/>
        </p:nvSpPr>
        <p:spPr>
          <a:xfrm>
            <a:off x="3231013" y="1263125"/>
            <a:ext cx="5661000" cy="289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rgbClr val="FFFFFF"/>
                </a:solidFill>
                <a:latin typeface="Fira Sans Condensed Light"/>
                <a:ea typeface="Fira Sans Condensed Light"/>
                <a:cs typeface="Fira Sans Condensed Light"/>
                <a:sym typeface="Fira Sans Condensed Light"/>
              </a:rPr>
              <a:t>Membuat tekstur dengan menggunakan elemen canvas sebagai input.</a:t>
            </a:r>
            <a:endParaRPr sz="2600">
              <a:solidFill>
                <a:srgbClr val="FFFFFF"/>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endParaRPr sz="2600">
              <a:solidFill>
                <a:srgbClr val="FFFFFF"/>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endParaRPr sz="2600">
              <a:solidFill>
                <a:srgbClr val="FFFFFF"/>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r>
              <a:rPr lang="en" sz="2600">
                <a:solidFill>
                  <a:srgbClr val="FFFFFF"/>
                </a:solidFill>
                <a:latin typeface="Fira Sans Condensed Light"/>
                <a:ea typeface="Fira Sans Condensed Light"/>
                <a:cs typeface="Fira Sans Condensed Light"/>
                <a:sym typeface="Fira Sans Condensed Light"/>
              </a:rPr>
              <a:t>Gambar pada kanvas akan secara langsung di render sebagai sebuah tekstur.</a:t>
            </a:r>
            <a:endParaRPr sz="2600">
              <a:solidFill>
                <a:srgbClr val="FFFFFF"/>
              </a:solidFill>
              <a:latin typeface="Fira Sans Condensed Light"/>
              <a:ea typeface="Fira Sans Condensed Light"/>
              <a:cs typeface="Fira Sans Condensed Light"/>
              <a:sym typeface="Fira Sans Condensed Light"/>
            </a:endParaRPr>
          </a:p>
        </p:txBody>
      </p:sp>
      <p:grpSp>
        <p:nvGrpSpPr>
          <p:cNvPr id="540" name="Google Shape;540;p74"/>
          <p:cNvGrpSpPr/>
          <p:nvPr/>
        </p:nvGrpSpPr>
        <p:grpSpPr>
          <a:xfrm>
            <a:off x="251983" y="1422971"/>
            <a:ext cx="2210395" cy="2090466"/>
            <a:chOff x="1040275" y="238125"/>
            <a:chExt cx="5538450" cy="5237950"/>
          </a:xfrm>
        </p:grpSpPr>
        <p:sp>
          <p:nvSpPr>
            <p:cNvPr id="541" name="Google Shape;541;p74"/>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4"/>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74"/>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74"/>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4"/>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4"/>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4"/>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4"/>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74"/>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74"/>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4"/>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74"/>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4"/>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4"/>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74"/>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74"/>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74"/>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74"/>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74"/>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4"/>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4"/>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4"/>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4"/>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4"/>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4"/>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74"/>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74"/>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74"/>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4"/>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4"/>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74"/>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74"/>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4"/>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4"/>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4"/>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4"/>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4"/>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74"/>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74"/>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4"/>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4"/>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4"/>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4"/>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4"/>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4"/>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4"/>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4"/>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4"/>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4"/>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4"/>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4"/>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4"/>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4"/>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4"/>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4"/>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4"/>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4"/>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4"/>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4"/>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4"/>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4"/>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4"/>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4"/>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4"/>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4"/>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4"/>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4"/>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4"/>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4"/>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4"/>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4"/>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4"/>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4"/>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4"/>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4"/>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4"/>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4"/>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4"/>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4"/>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4"/>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4"/>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4"/>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4"/>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4"/>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4"/>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4"/>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4"/>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4"/>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4"/>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4"/>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4"/>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4"/>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4"/>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4"/>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4"/>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4"/>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4"/>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4"/>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4"/>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4"/>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4"/>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4"/>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4"/>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4"/>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4"/>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4"/>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4"/>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4"/>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4"/>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4"/>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4"/>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4"/>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4"/>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4"/>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4"/>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4"/>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4"/>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4"/>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4"/>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4"/>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4"/>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4"/>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4"/>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4"/>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4"/>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4"/>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4"/>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4"/>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4"/>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4"/>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4"/>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4"/>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4"/>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4"/>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4"/>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4"/>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4"/>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4"/>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4"/>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4"/>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4"/>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4"/>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4"/>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4"/>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4"/>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4"/>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4"/>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4"/>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4"/>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4"/>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4"/>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4"/>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4"/>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4"/>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4"/>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4"/>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74"/>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74"/>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74"/>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4"/>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4"/>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4"/>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4"/>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4"/>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74"/>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4"/>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4"/>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4"/>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4"/>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4"/>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4"/>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4"/>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4"/>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4"/>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4"/>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4"/>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4"/>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4"/>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4"/>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4"/>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4"/>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4"/>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4"/>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4"/>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4"/>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4"/>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4"/>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4"/>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4"/>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4"/>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4"/>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4"/>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74"/>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74"/>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74"/>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74"/>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4"/>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4"/>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4"/>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4"/>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74"/>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74"/>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4"/>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74"/>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4"/>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74"/>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74"/>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4"/>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4"/>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4"/>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4"/>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74"/>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74"/>
            <p:cNvSpPr/>
            <p:nvPr/>
          </p:nvSpPr>
          <p:spPr>
            <a:xfrm>
              <a:off x="1803500" y="5464300"/>
              <a:ext cx="25" cy="25"/>
            </a:xfrm>
            <a:custGeom>
              <a:avLst/>
              <a:gdLst/>
              <a:ahLst/>
              <a:cxnLst/>
              <a:rect l="l" t="t" r="r" b="b"/>
              <a:pathLst>
                <a:path w="1" h="1" extrusionOk="0">
                  <a:moveTo>
                    <a:pt x="1" y="1"/>
                  </a:move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4"/>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4"/>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4"/>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74"/>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4"/>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4"/>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4"/>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74"/>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4"/>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4"/>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4"/>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4"/>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6" name="Google Shape;766;p74"/>
          <p:cNvCxnSpPr/>
          <p:nvPr/>
        </p:nvCxnSpPr>
        <p:spPr>
          <a:xfrm flipH="1">
            <a:off x="1957661" y="1567763"/>
            <a:ext cx="902400" cy="194100"/>
          </a:xfrm>
          <a:prstGeom prst="bentConnector3">
            <a:avLst>
              <a:gd name="adj1" fmla="val 50000"/>
            </a:avLst>
          </a:prstGeom>
          <a:noFill/>
          <a:ln w="19050" cap="flat" cmpd="sng">
            <a:solidFill>
              <a:srgbClr val="F3F3F3"/>
            </a:solidFill>
            <a:prstDash val="solid"/>
            <a:round/>
            <a:headEnd type="oval" w="med" len="med"/>
            <a:tailEnd type="none" w="med" len="med"/>
          </a:ln>
        </p:spPr>
      </p:cxnSp>
      <p:cxnSp>
        <p:nvCxnSpPr>
          <p:cNvPr id="767" name="Google Shape;767;p74"/>
          <p:cNvCxnSpPr/>
          <p:nvPr/>
        </p:nvCxnSpPr>
        <p:spPr>
          <a:xfrm rot="10800000">
            <a:off x="1375361" y="2722388"/>
            <a:ext cx="1484700" cy="442500"/>
          </a:xfrm>
          <a:prstGeom prst="bentConnector3">
            <a:avLst>
              <a:gd name="adj1" fmla="val 50000"/>
            </a:avLst>
          </a:prstGeom>
          <a:noFill/>
          <a:ln w="19050" cap="flat" cmpd="sng">
            <a:solidFill>
              <a:srgbClr val="F3F3F3"/>
            </a:solidFill>
            <a:prstDash val="solid"/>
            <a:round/>
            <a:headEnd type="oval" w="med" len="med"/>
            <a:tailEnd type="non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771"/>
        <p:cNvGrpSpPr/>
        <p:nvPr/>
      </p:nvGrpSpPr>
      <p:grpSpPr>
        <a:xfrm>
          <a:off x="0" y="0"/>
          <a:ext cx="0" cy="0"/>
          <a:chOff x="0" y="0"/>
          <a:chExt cx="0" cy="0"/>
        </a:xfrm>
      </p:grpSpPr>
      <p:pic>
        <p:nvPicPr>
          <p:cNvPr id="772" name="Google Shape;772;p75"/>
          <p:cNvPicPr preferRelativeResize="0"/>
          <p:nvPr/>
        </p:nvPicPr>
        <p:blipFill>
          <a:blip r:embed="rId3">
            <a:alphaModFix/>
          </a:blip>
          <a:stretch>
            <a:fillRect/>
          </a:stretch>
        </p:blipFill>
        <p:spPr>
          <a:xfrm>
            <a:off x="152400" y="549225"/>
            <a:ext cx="8839199" cy="404505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76"/>
          <p:cNvSpPr txBox="1"/>
          <p:nvPr/>
        </p:nvSpPr>
        <p:spPr>
          <a:xfrm>
            <a:off x="1396500" y="1811250"/>
            <a:ext cx="6351000" cy="15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FFFFFF"/>
                </a:solidFill>
                <a:latin typeface="Fira Sans Condensed Light"/>
                <a:ea typeface="Fira Sans Condensed Light"/>
                <a:cs typeface="Fira Sans Condensed Light"/>
                <a:sym typeface="Fira Sans Condensed Light"/>
              </a:rPr>
              <a:t>Hampir sama seperti kelas </a:t>
            </a:r>
            <a:r>
              <a:rPr lang="en" sz="2800" b="1">
                <a:solidFill>
                  <a:srgbClr val="FFFFFF"/>
                </a:solidFill>
                <a:latin typeface="Fira Sans Condensed"/>
                <a:ea typeface="Fira Sans Condensed"/>
                <a:cs typeface="Fira Sans Condensed"/>
                <a:sym typeface="Fira Sans Condensed"/>
              </a:rPr>
              <a:t>Texture</a:t>
            </a:r>
            <a:r>
              <a:rPr lang="en" sz="2800">
                <a:solidFill>
                  <a:srgbClr val="FFFFFF"/>
                </a:solidFill>
                <a:latin typeface="Fira Sans Condensed Light"/>
                <a:ea typeface="Fira Sans Condensed Light"/>
                <a:cs typeface="Fira Sans Condensed Light"/>
                <a:sym typeface="Fira Sans Condensed Light"/>
              </a:rPr>
              <a:t> dasar, hanya saja </a:t>
            </a:r>
            <a:r>
              <a:rPr lang="en" sz="2800" b="1">
                <a:solidFill>
                  <a:srgbClr val="FFFFFF"/>
                </a:solidFill>
                <a:latin typeface="Fira Sans Condensed"/>
                <a:ea typeface="Fira Sans Condensed"/>
                <a:cs typeface="Fira Sans Condensed"/>
                <a:sym typeface="Fira Sans Condensed"/>
              </a:rPr>
              <a:t>needsUpdate </a:t>
            </a:r>
            <a:r>
              <a:rPr lang="en" sz="2800">
                <a:solidFill>
                  <a:srgbClr val="FFFFFF"/>
                </a:solidFill>
                <a:latin typeface="Fira Sans Condensed Light"/>
                <a:ea typeface="Fira Sans Condensed Light"/>
                <a:cs typeface="Fira Sans Condensed Light"/>
                <a:sym typeface="Fira Sans Condensed Light"/>
              </a:rPr>
              <a:t>harus segera diset true</a:t>
            </a:r>
            <a:endParaRPr sz="2800">
              <a:solidFill>
                <a:srgbClr val="FFFFFF"/>
              </a:solidFill>
              <a:latin typeface="Fira Sans Condensed Light"/>
              <a:ea typeface="Fira Sans Condensed Light"/>
              <a:cs typeface="Fira Sans Condensed Light"/>
              <a:sym typeface="Fira Sans Condensed Light"/>
            </a:endParaRPr>
          </a:p>
        </p:txBody>
      </p:sp>
      <p:sp>
        <p:nvSpPr>
          <p:cNvPr id="778" name="Google Shape;778;p76"/>
          <p:cNvSpPr txBox="1"/>
          <p:nvPr/>
        </p:nvSpPr>
        <p:spPr>
          <a:xfrm>
            <a:off x="3129300" y="549875"/>
            <a:ext cx="28854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300" b="1">
                <a:solidFill>
                  <a:srgbClr val="FFFFFF"/>
                </a:solidFill>
                <a:latin typeface="Fira Sans Condensed"/>
                <a:ea typeface="Fira Sans Condensed"/>
                <a:cs typeface="Fira Sans Condensed"/>
                <a:sym typeface="Fira Sans Condensed"/>
              </a:rPr>
              <a:t>Canvas Texture</a:t>
            </a:r>
            <a:endParaRPr sz="3300" b="1">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2"/>
        <p:cNvGrpSpPr/>
        <p:nvPr/>
      </p:nvGrpSpPr>
      <p:grpSpPr>
        <a:xfrm>
          <a:off x="0" y="0"/>
          <a:ext cx="0" cy="0"/>
          <a:chOff x="0" y="0"/>
          <a:chExt cx="0" cy="0"/>
        </a:xfrm>
      </p:grpSpPr>
      <p:sp>
        <p:nvSpPr>
          <p:cNvPr id="783" name="Google Shape;783;p77"/>
          <p:cNvSpPr txBox="1">
            <a:spLocks noGrp="1"/>
          </p:cNvSpPr>
          <p:nvPr>
            <p:ph type="title"/>
          </p:nvPr>
        </p:nvSpPr>
        <p:spPr>
          <a:xfrm>
            <a:off x="2932500" y="510400"/>
            <a:ext cx="3279000" cy="99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Constructor</a:t>
            </a:r>
            <a:endParaRPr/>
          </a:p>
        </p:txBody>
      </p:sp>
      <p:sp>
        <p:nvSpPr>
          <p:cNvPr id="784" name="Google Shape;784;p77"/>
          <p:cNvSpPr txBox="1"/>
          <p:nvPr/>
        </p:nvSpPr>
        <p:spPr>
          <a:xfrm>
            <a:off x="753600" y="1637125"/>
            <a:ext cx="7636800" cy="25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FFFFFF"/>
                </a:solidFill>
                <a:latin typeface="Fira Sans Condensed Light"/>
                <a:ea typeface="Fira Sans Condensed Light"/>
                <a:cs typeface="Fira Sans Condensed Light"/>
                <a:sym typeface="Fira Sans Condensed Light"/>
              </a:rPr>
              <a:t>Tekstur Kanvas </a:t>
            </a:r>
            <a:endParaRPr sz="2200">
              <a:solidFill>
                <a:srgbClr val="FFFFFF"/>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r>
              <a:rPr lang="en" sz="2200">
                <a:solidFill>
                  <a:srgbClr val="FFFFFF"/>
                </a:solidFill>
                <a:latin typeface="Fira Sans Condensed Light"/>
                <a:ea typeface="Fira Sans Condensed Light"/>
                <a:cs typeface="Fira Sans Condensed Light"/>
                <a:sym typeface="Fira Sans Condensed Light"/>
              </a:rPr>
              <a:t>CanvasTexture( canvas : HTMLElement, mapping : Constant, wrapS : Constant, wrapT : Constant, magFilter : Constant, minFilter : Constant, format : Constant, type : Constant, anisotropy : Number )</a:t>
            </a:r>
            <a:endParaRPr sz="2200">
              <a:solidFill>
                <a:srgbClr val="FFFFFF"/>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endParaRPr sz="2200">
              <a:solidFill>
                <a:srgbClr val="FFFFFF"/>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r>
              <a:rPr lang="en" sz="2200">
                <a:solidFill>
                  <a:srgbClr val="FFFFFF"/>
                </a:solidFill>
                <a:latin typeface="Fira Sans Condensed Light"/>
                <a:ea typeface="Fira Sans Condensed Light"/>
                <a:cs typeface="Fira Sans Condensed Light"/>
                <a:sym typeface="Fira Sans Condensed Light"/>
              </a:rPr>
              <a:t>Properti</a:t>
            </a:r>
            <a:endParaRPr sz="2200">
              <a:solidFill>
                <a:srgbClr val="FFFFFF"/>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r>
              <a:rPr lang="en" sz="2200" b="1">
                <a:solidFill>
                  <a:srgbClr val="FFFFFF"/>
                </a:solidFill>
                <a:latin typeface="Fira Sans Condensed"/>
                <a:ea typeface="Fira Sans Condensed"/>
                <a:cs typeface="Fira Sans Condensed"/>
                <a:sym typeface="Fira Sans Condensed"/>
              </a:rPr>
              <a:t>.needsUpdate</a:t>
            </a:r>
            <a:r>
              <a:rPr lang="en" sz="2200">
                <a:solidFill>
                  <a:srgbClr val="FFFFFF"/>
                </a:solidFill>
                <a:latin typeface="Fira Sans Condensed Light"/>
                <a:ea typeface="Fira Sans Condensed Light"/>
                <a:cs typeface="Fira Sans Condensed Light"/>
                <a:sym typeface="Fira Sans Condensed Light"/>
              </a:rPr>
              <a:t> : Boolean</a:t>
            </a:r>
            <a:endParaRPr sz="2200">
              <a:solidFill>
                <a:srgbClr val="FFFFFF"/>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endParaRPr sz="2200">
              <a:solidFill>
                <a:srgbClr val="FFFFFF"/>
              </a:solidFill>
              <a:latin typeface="Fira Sans Condensed Light"/>
              <a:ea typeface="Fira Sans Condensed Light"/>
              <a:cs typeface="Fira Sans Condensed Light"/>
              <a:sym typeface="Fira Sans Condensed Light"/>
            </a:endParaRPr>
          </a:p>
        </p:txBody>
      </p:sp>
      <p:sp>
        <p:nvSpPr>
          <p:cNvPr id="785" name="Google Shape;785;p77"/>
          <p:cNvSpPr/>
          <p:nvPr/>
        </p:nvSpPr>
        <p:spPr>
          <a:xfrm>
            <a:off x="564800" y="1820075"/>
            <a:ext cx="188700" cy="2061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7"/>
          <p:cNvSpPr/>
          <p:nvPr/>
        </p:nvSpPr>
        <p:spPr>
          <a:xfrm>
            <a:off x="564800" y="3511403"/>
            <a:ext cx="188700" cy="2061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7" name="Google Shape;787;p77"/>
          <p:cNvCxnSpPr>
            <a:stCxn id="785" idx="4"/>
            <a:endCxn id="786" idx="0"/>
          </p:cNvCxnSpPr>
          <p:nvPr/>
        </p:nvCxnSpPr>
        <p:spPr>
          <a:xfrm>
            <a:off x="659150" y="2026175"/>
            <a:ext cx="0" cy="1485300"/>
          </a:xfrm>
          <a:prstGeom prst="straightConnector1">
            <a:avLst/>
          </a:prstGeom>
          <a:noFill/>
          <a:ln w="19050" cap="flat" cmpd="sng">
            <a:solidFill>
              <a:srgbClr val="F3F3F3"/>
            </a:solidFill>
            <a:prstDash val="solid"/>
            <a:round/>
            <a:headEnd type="none" w="med" len="med"/>
            <a:tailEnd type="none" w="med" len="med"/>
          </a:ln>
        </p:spPr>
      </p:cxnSp>
      <p:sp>
        <p:nvSpPr>
          <p:cNvPr id="788" name="Google Shape;788;p77"/>
          <p:cNvSpPr/>
          <p:nvPr/>
        </p:nvSpPr>
        <p:spPr>
          <a:xfrm>
            <a:off x="613805" y="1873575"/>
            <a:ext cx="90900" cy="990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7"/>
          <p:cNvSpPr/>
          <p:nvPr/>
        </p:nvSpPr>
        <p:spPr>
          <a:xfrm>
            <a:off x="613805" y="3564941"/>
            <a:ext cx="90900" cy="990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3"/>
        <p:cNvGrpSpPr/>
        <p:nvPr/>
      </p:nvGrpSpPr>
      <p:grpSpPr>
        <a:xfrm>
          <a:off x="0" y="0"/>
          <a:ext cx="0" cy="0"/>
          <a:chOff x="0" y="0"/>
          <a:chExt cx="0" cy="0"/>
        </a:xfrm>
      </p:grpSpPr>
      <p:sp>
        <p:nvSpPr>
          <p:cNvPr id="794" name="Google Shape;794;p78"/>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800"/>
              <a:t>VIDEO TEXTURE</a:t>
            </a:r>
            <a:endParaRPr sz="6800"/>
          </a:p>
        </p:txBody>
      </p:sp>
      <p:sp>
        <p:nvSpPr>
          <p:cNvPr id="795" name="Google Shape;795;p78"/>
          <p:cNvSpPr txBox="1">
            <a:spLocks noGrp="1"/>
          </p:cNvSpPr>
          <p:nvPr>
            <p:ph type="subTitle" idx="1"/>
          </p:nvPr>
        </p:nvSpPr>
        <p:spPr>
          <a:xfrm>
            <a:off x="4917750" y="3290550"/>
            <a:ext cx="2026800"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Video sebagai tekstur</a:t>
            </a:r>
            <a:endParaRPr/>
          </a:p>
        </p:txBody>
      </p:sp>
      <p:sp>
        <p:nvSpPr>
          <p:cNvPr id="796" name="Google Shape;796;p78"/>
          <p:cNvSpPr txBox="1">
            <a:spLocks noGrp="1"/>
          </p:cNvSpPr>
          <p:nvPr>
            <p:ph type="title" idx="2"/>
          </p:nvPr>
        </p:nvSpPr>
        <p:spPr>
          <a:xfrm>
            <a:off x="4849176" y="1001125"/>
            <a:ext cx="24429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09</a:t>
            </a:r>
            <a:endParaRPr/>
          </a:p>
        </p:txBody>
      </p:sp>
      <p:cxnSp>
        <p:nvCxnSpPr>
          <p:cNvPr id="797" name="Google Shape;797;p78"/>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1"/>
        <p:cNvGrpSpPr/>
        <p:nvPr/>
      </p:nvGrpSpPr>
      <p:grpSpPr>
        <a:xfrm>
          <a:off x="0" y="0"/>
          <a:ext cx="0" cy="0"/>
          <a:chOff x="0" y="0"/>
          <a:chExt cx="0" cy="0"/>
        </a:xfrm>
      </p:grpSpPr>
      <p:sp>
        <p:nvSpPr>
          <p:cNvPr id="802" name="Google Shape;802;p79"/>
          <p:cNvSpPr txBox="1"/>
          <p:nvPr/>
        </p:nvSpPr>
        <p:spPr>
          <a:xfrm>
            <a:off x="1741500" y="1021850"/>
            <a:ext cx="5661000" cy="289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400">
                <a:solidFill>
                  <a:srgbClr val="FFFFFF"/>
                </a:solidFill>
                <a:latin typeface="Fira Sans Condensed Light"/>
                <a:ea typeface="Fira Sans Condensed Light"/>
                <a:cs typeface="Fira Sans Condensed Light"/>
                <a:sym typeface="Fira Sans Condensed Light"/>
              </a:rPr>
              <a:t>merender video ke kanvas dan menggunakanya sebagai input untuk dijadikan sebuah tekstur dengan menggunakan HTML5 video element </a:t>
            </a:r>
            <a:endParaRPr sz="3400">
              <a:solidFill>
                <a:srgbClr val="FFFFFF"/>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endParaRPr sz="3400">
              <a:solidFill>
                <a:srgbClr val="FFFFFF"/>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endParaRPr sz="3400">
              <a:solidFill>
                <a:srgbClr val="FFFFFF"/>
              </a:solidFill>
              <a:latin typeface="Fira Sans Condensed Light"/>
              <a:ea typeface="Fira Sans Condensed Light"/>
              <a:cs typeface="Fira Sans Condensed Light"/>
              <a:sym typeface="Fira Sans Condensed Light"/>
            </a:endParaRPr>
          </a:p>
        </p:txBody>
      </p:sp>
      <p:cxnSp>
        <p:nvCxnSpPr>
          <p:cNvPr id="803" name="Google Shape;803;p79"/>
          <p:cNvCxnSpPr/>
          <p:nvPr/>
        </p:nvCxnSpPr>
        <p:spPr>
          <a:xfrm>
            <a:off x="1615450" y="1255525"/>
            <a:ext cx="0" cy="24777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807"/>
        <p:cNvGrpSpPr/>
        <p:nvPr/>
      </p:nvGrpSpPr>
      <p:grpSpPr>
        <a:xfrm>
          <a:off x="0" y="0"/>
          <a:ext cx="0" cy="0"/>
          <a:chOff x="0" y="0"/>
          <a:chExt cx="0" cy="0"/>
        </a:xfrm>
      </p:grpSpPr>
      <p:pic>
        <p:nvPicPr>
          <p:cNvPr id="808" name="Google Shape;808;p80"/>
          <p:cNvPicPr preferRelativeResize="0"/>
          <p:nvPr/>
        </p:nvPicPr>
        <p:blipFill>
          <a:blip r:embed="rId3">
            <a:alphaModFix/>
          </a:blip>
          <a:stretch>
            <a:fillRect/>
          </a:stretch>
        </p:blipFill>
        <p:spPr>
          <a:xfrm>
            <a:off x="152400" y="798025"/>
            <a:ext cx="8839200" cy="354743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81"/>
          <p:cNvSpPr txBox="1"/>
          <p:nvPr/>
        </p:nvSpPr>
        <p:spPr>
          <a:xfrm>
            <a:off x="1396450" y="1638750"/>
            <a:ext cx="6507900" cy="18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rgbClr val="FFFFFF"/>
                </a:solidFill>
                <a:latin typeface="Fira Sans Condensed Light"/>
                <a:ea typeface="Fira Sans Condensed Light"/>
                <a:cs typeface="Fira Sans Condensed Light"/>
                <a:sym typeface="Fira Sans Condensed Light"/>
              </a:rPr>
              <a:t>Hampir sama dengan kelas </a:t>
            </a:r>
            <a:r>
              <a:rPr lang="en" sz="2700" b="1">
                <a:solidFill>
                  <a:srgbClr val="FFFFFF"/>
                </a:solidFill>
                <a:latin typeface="Fira Sans Condensed"/>
                <a:ea typeface="Fira Sans Condensed"/>
                <a:cs typeface="Fira Sans Condensed"/>
                <a:sym typeface="Fira Sans Condensed"/>
              </a:rPr>
              <a:t>Texture </a:t>
            </a:r>
            <a:r>
              <a:rPr lang="en" sz="2700">
                <a:solidFill>
                  <a:srgbClr val="FFFFFF"/>
                </a:solidFill>
                <a:latin typeface="Fira Sans Condensed Light"/>
                <a:ea typeface="Fira Sans Condensed Light"/>
                <a:cs typeface="Fira Sans Condensed Light"/>
                <a:sym typeface="Fira Sans Condensed Light"/>
              </a:rPr>
              <a:t>dasar, hanya saja </a:t>
            </a:r>
            <a:r>
              <a:rPr lang="en" sz="2700" b="1">
                <a:solidFill>
                  <a:srgbClr val="FFFFFF"/>
                </a:solidFill>
                <a:latin typeface="Fira Sans Condensed"/>
                <a:ea typeface="Fira Sans Condensed"/>
                <a:cs typeface="Fira Sans Condensed"/>
                <a:sym typeface="Fira Sans Condensed"/>
              </a:rPr>
              <a:t>needsUpdate </a:t>
            </a:r>
            <a:r>
              <a:rPr lang="en" sz="2700">
                <a:solidFill>
                  <a:srgbClr val="FFFFFF"/>
                </a:solidFill>
                <a:latin typeface="Fira Sans Condensed Light"/>
                <a:ea typeface="Fira Sans Condensed Light"/>
                <a:cs typeface="Fira Sans Condensed Light"/>
                <a:sym typeface="Fira Sans Condensed Light"/>
              </a:rPr>
              <a:t>diset true secara terus - menerus sehingga tekstur diupdate saat video diputar. </a:t>
            </a:r>
            <a:endParaRPr sz="2700">
              <a:solidFill>
                <a:srgbClr val="FFFFFF"/>
              </a:solidFill>
              <a:latin typeface="Fira Sans Condensed Light"/>
              <a:ea typeface="Fira Sans Condensed Light"/>
              <a:cs typeface="Fira Sans Condensed Light"/>
              <a:sym typeface="Fira Sans Condensed Light"/>
            </a:endParaRPr>
          </a:p>
        </p:txBody>
      </p:sp>
      <p:sp>
        <p:nvSpPr>
          <p:cNvPr id="814" name="Google Shape;814;p81"/>
          <p:cNvSpPr txBox="1"/>
          <p:nvPr/>
        </p:nvSpPr>
        <p:spPr>
          <a:xfrm>
            <a:off x="2823450" y="471450"/>
            <a:ext cx="3497100" cy="9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300" b="1">
                <a:solidFill>
                  <a:srgbClr val="FFFFFF"/>
                </a:solidFill>
                <a:latin typeface="Fira Sans Condensed"/>
                <a:ea typeface="Fira Sans Condensed"/>
                <a:cs typeface="Fira Sans Condensed"/>
                <a:sym typeface="Fira Sans Condensed"/>
              </a:rPr>
              <a:t>Video Texture</a:t>
            </a:r>
            <a:endParaRPr sz="4300" b="1">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TEKSTUR</a:t>
            </a:r>
            <a:endParaRPr/>
          </a:p>
        </p:txBody>
      </p:sp>
      <p:pic>
        <p:nvPicPr>
          <p:cNvPr id="168" name="Google Shape;168;p27"/>
          <p:cNvPicPr preferRelativeResize="0"/>
          <p:nvPr/>
        </p:nvPicPr>
        <p:blipFill>
          <a:blip r:embed="rId4">
            <a:alphaModFix/>
          </a:blip>
          <a:stretch>
            <a:fillRect/>
          </a:stretch>
        </p:blipFill>
        <p:spPr>
          <a:xfrm>
            <a:off x="282025" y="2710073"/>
            <a:ext cx="2161750" cy="2161750"/>
          </a:xfrm>
          <a:prstGeom prst="rect">
            <a:avLst/>
          </a:prstGeom>
          <a:noFill/>
          <a:ln>
            <a:noFill/>
          </a:ln>
        </p:spPr>
      </p:pic>
      <p:sp>
        <p:nvSpPr>
          <p:cNvPr id="169" name="Google Shape;169;p27"/>
          <p:cNvSpPr txBox="1"/>
          <p:nvPr/>
        </p:nvSpPr>
        <p:spPr>
          <a:xfrm>
            <a:off x="212050" y="1071750"/>
            <a:ext cx="8720100" cy="148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2"/>
                </a:solidFill>
              </a:rPr>
              <a:t>Definisi: </a:t>
            </a:r>
            <a:endParaRPr sz="1800">
              <a:solidFill>
                <a:schemeClr val="lt2"/>
              </a:solidFill>
            </a:endParaRPr>
          </a:p>
          <a:p>
            <a:pPr marL="0" lvl="0" indent="0" algn="l" rtl="0">
              <a:spcBef>
                <a:spcPts val="0"/>
              </a:spcBef>
              <a:spcAft>
                <a:spcPts val="0"/>
              </a:spcAft>
              <a:buNone/>
            </a:pPr>
            <a:r>
              <a:rPr lang="en" sz="1800">
                <a:solidFill>
                  <a:schemeClr val="lt2"/>
                </a:solidFill>
              </a:rPr>
              <a:t>Tekstur merupakan ukuran dan susunan (jaringan) bagian suatu benda; </a:t>
            </a:r>
            <a:endParaRPr sz="1800">
              <a:solidFill>
                <a:schemeClr val="lt2"/>
              </a:solidFill>
            </a:endParaRPr>
          </a:p>
          <a:p>
            <a:pPr marL="0" lvl="0" indent="0" algn="l" rtl="0">
              <a:spcBef>
                <a:spcPts val="0"/>
              </a:spcBef>
              <a:spcAft>
                <a:spcPts val="0"/>
              </a:spcAft>
              <a:buNone/>
            </a:pPr>
            <a:r>
              <a:rPr lang="en" sz="1800">
                <a:solidFill>
                  <a:schemeClr val="lt2"/>
                </a:solidFill>
              </a:rPr>
              <a:t>Jalinan atau penyatuan bagian-bagian sesuatu sehingga membentuk suatu benda </a:t>
            </a:r>
            <a:endParaRPr sz="1800">
              <a:solidFill>
                <a:schemeClr val="lt2"/>
              </a:solidFill>
            </a:endParaRPr>
          </a:p>
          <a:p>
            <a:pPr marL="0" lvl="0" indent="0" algn="l" rtl="0">
              <a:spcBef>
                <a:spcPts val="0"/>
              </a:spcBef>
              <a:spcAft>
                <a:spcPts val="0"/>
              </a:spcAft>
              <a:buNone/>
            </a:pPr>
            <a:r>
              <a:rPr lang="en" sz="1800">
                <a:solidFill>
                  <a:schemeClr val="lt2"/>
                </a:solidFill>
              </a:rPr>
              <a:t>(seperti susunan serat dalam kain, susunan sel-sel dalam tubuh)</a:t>
            </a:r>
            <a:endParaRPr sz="1800">
              <a:solidFill>
                <a:schemeClr val="lt2"/>
              </a:solidFill>
            </a:endParaRPr>
          </a:p>
        </p:txBody>
      </p:sp>
      <p:pic>
        <p:nvPicPr>
          <p:cNvPr id="170" name="Google Shape;170;p27"/>
          <p:cNvPicPr preferRelativeResize="0"/>
          <p:nvPr/>
        </p:nvPicPr>
        <p:blipFill>
          <a:blip r:embed="rId5">
            <a:alphaModFix/>
          </a:blip>
          <a:stretch>
            <a:fillRect/>
          </a:stretch>
        </p:blipFill>
        <p:spPr>
          <a:xfrm>
            <a:off x="3050438" y="2847322"/>
            <a:ext cx="2516350" cy="1887249"/>
          </a:xfrm>
          <a:prstGeom prst="rect">
            <a:avLst/>
          </a:prstGeom>
          <a:noFill/>
          <a:ln>
            <a:noFill/>
          </a:ln>
        </p:spPr>
      </p:pic>
      <p:pic>
        <p:nvPicPr>
          <p:cNvPr id="171" name="Google Shape;171;p27"/>
          <p:cNvPicPr preferRelativeResize="0"/>
          <p:nvPr/>
        </p:nvPicPr>
        <p:blipFill>
          <a:blip r:embed="rId6">
            <a:alphaModFix/>
          </a:blip>
          <a:stretch>
            <a:fillRect/>
          </a:stretch>
        </p:blipFill>
        <p:spPr>
          <a:xfrm>
            <a:off x="6105775" y="3103350"/>
            <a:ext cx="2826381" cy="16312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8"/>
        <p:cNvGrpSpPr/>
        <p:nvPr/>
      </p:nvGrpSpPr>
      <p:grpSpPr>
        <a:xfrm>
          <a:off x="0" y="0"/>
          <a:ext cx="0" cy="0"/>
          <a:chOff x="0" y="0"/>
          <a:chExt cx="0" cy="0"/>
        </a:xfrm>
      </p:grpSpPr>
      <p:sp>
        <p:nvSpPr>
          <p:cNvPr id="819" name="Google Shape;819;p82"/>
          <p:cNvSpPr txBox="1">
            <a:spLocks noGrp="1"/>
          </p:cNvSpPr>
          <p:nvPr>
            <p:ph type="title"/>
          </p:nvPr>
        </p:nvSpPr>
        <p:spPr>
          <a:xfrm>
            <a:off x="2932500" y="510400"/>
            <a:ext cx="3279000" cy="99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Constructor</a:t>
            </a:r>
            <a:endParaRPr/>
          </a:p>
        </p:txBody>
      </p:sp>
      <p:sp>
        <p:nvSpPr>
          <p:cNvPr id="820" name="Google Shape;820;p82"/>
          <p:cNvSpPr txBox="1"/>
          <p:nvPr/>
        </p:nvSpPr>
        <p:spPr>
          <a:xfrm>
            <a:off x="753600" y="1637125"/>
            <a:ext cx="7636800" cy="25821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FFFFFF"/>
              </a:buClr>
              <a:buSzPts val="2200"/>
              <a:buFont typeface="Fira Sans Condensed Light"/>
              <a:buChar char="●"/>
            </a:pPr>
            <a:r>
              <a:rPr lang="en" sz="2200">
                <a:solidFill>
                  <a:srgbClr val="FFFFFF"/>
                </a:solidFill>
                <a:latin typeface="Fira Sans Condensed Light"/>
                <a:ea typeface="Fira Sans Condensed Light"/>
                <a:cs typeface="Fira Sans Condensed Light"/>
                <a:sym typeface="Fira Sans Condensed Light"/>
              </a:rPr>
              <a:t>VideoTexture(video, mapping, wrapS, wrapT, magFilter, minFilter, format, type, anisotropy)</a:t>
            </a:r>
            <a:endParaRPr sz="2200">
              <a:solidFill>
                <a:srgbClr val="FFFFFF"/>
              </a:solidFill>
              <a:latin typeface="Fira Sans Condensed Light"/>
              <a:ea typeface="Fira Sans Condensed Light"/>
              <a:cs typeface="Fira Sans Condensed Light"/>
              <a:sym typeface="Fira Sans Condensed Light"/>
            </a:endParaRPr>
          </a:p>
          <a:p>
            <a:pPr marL="457200" lvl="0" indent="-368300" algn="l" rtl="0">
              <a:spcBef>
                <a:spcPts val="0"/>
              </a:spcBef>
              <a:spcAft>
                <a:spcPts val="0"/>
              </a:spcAft>
              <a:buClr>
                <a:srgbClr val="FFFFFF"/>
              </a:buClr>
              <a:buSzPts val="2200"/>
              <a:buFont typeface="Fira Sans Condensed Light"/>
              <a:buChar char="●"/>
            </a:pPr>
            <a:r>
              <a:rPr lang="en" sz="2200">
                <a:solidFill>
                  <a:srgbClr val="FFFFFF"/>
                </a:solidFill>
                <a:latin typeface="Fira Sans Condensed Light"/>
                <a:ea typeface="Fira Sans Condensed Light"/>
                <a:cs typeface="Fira Sans Condensed Light"/>
                <a:sym typeface="Fira Sans Condensed Light"/>
              </a:rPr>
              <a:t>WrapS, wrapT - THREE.ClampToEdgeWrapping</a:t>
            </a:r>
            <a:endParaRPr sz="2200">
              <a:solidFill>
                <a:srgbClr val="FFFFFF"/>
              </a:solidFill>
              <a:latin typeface="Fira Sans Condensed Light"/>
              <a:ea typeface="Fira Sans Condensed Light"/>
              <a:cs typeface="Fira Sans Condensed Light"/>
              <a:sym typeface="Fira Sans Condensed Light"/>
            </a:endParaRPr>
          </a:p>
          <a:p>
            <a:pPr marL="457200" lvl="0" indent="-368300" algn="l" rtl="0">
              <a:spcBef>
                <a:spcPts val="0"/>
              </a:spcBef>
              <a:spcAft>
                <a:spcPts val="0"/>
              </a:spcAft>
              <a:buClr>
                <a:srgbClr val="FFFFFF"/>
              </a:buClr>
              <a:buSzPts val="2200"/>
              <a:buFont typeface="Fira Sans Condensed Light"/>
              <a:buChar char="●"/>
            </a:pPr>
            <a:r>
              <a:rPr lang="en" sz="2200">
                <a:solidFill>
                  <a:srgbClr val="FFFFFF"/>
                </a:solidFill>
                <a:latin typeface="Fira Sans Condensed Light"/>
                <a:ea typeface="Fira Sans Condensed Light"/>
                <a:cs typeface="Fira Sans Condensed Light"/>
                <a:sym typeface="Fira Sans Condensed Light"/>
              </a:rPr>
              <a:t>minFilter - THREE.LinearMipmapLinearFilter</a:t>
            </a:r>
            <a:endParaRPr sz="2200">
              <a:solidFill>
                <a:srgbClr val="FFFFFF"/>
              </a:solidFill>
              <a:latin typeface="Fira Sans Condensed Light"/>
              <a:ea typeface="Fira Sans Condensed Light"/>
              <a:cs typeface="Fira Sans Condensed Light"/>
              <a:sym typeface="Fira Sans Condensed Light"/>
            </a:endParaRPr>
          </a:p>
          <a:p>
            <a:pPr marL="457200" lvl="0" indent="-368300" algn="l" rtl="0">
              <a:spcBef>
                <a:spcPts val="0"/>
              </a:spcBef>
              <a:spcAft>
                <a:spcPts val="0"/>
              </a:spcAft>
              <a:buClr>
                <a:srgbClr val="FFFFFF"/>
              </a:buClr>
              <a:buSzPts val="2200"/>
              <a:buFont typeface="Fira Sans Condensed Light"/>
              <a:buChar char="●"/>
            </a:pPr>
            <a:r>
              <a:rPr lang="en" sz="2200">
                <a:solidFill>
                  <a:srgbClr val="FFFFFF"/>
                </a:solidFill>
                <a:latin typeface="Fira Sans Condensed Light"/>
                <a:ea typeface="Fira Sans Condensed Light"/>
                <a:cs typeface="Fira Sans Condensed Light"/>
                <a:sym typeface="Fira Sans Condensed Light"/>
              </a:rPr>
              <a:t>.needsUpdate - di set ke true, diupdate saat video diputar</a:t>
            </a:r>
            <a:endParaRPr sz="2200">
              <a:solidFill>
                <a:srgbClr val="FFFFFF"/>
              </a:solidFill>
              <a:latin typeface="Fira Sans Condensed Light"/>
              <a:ea typeface="Fira Sans Condensed Light"/>
              <a:cs typeface="Fira Sans Condensed Light"/>
              <a:sym typeface="Fira Sans Condensed Light"/>
            </a:endParaRPr>
          </a:p>
          <a:p>
            <a:pPr marL="457200" lvl="0" indent="-368300" algn="l" rtl="0">
              <a:spcBef>
                <a:spcPts val="0"/>
              </a:spcBef>
              <a:spcAft>
                <a:spcPts val="0"/>
              </a:spcAft>
              <a:buClr>
                <a:srgbClr val="FFFFFF"/>
              </a:buClr>
              <a:buSzPts val="2200"/>
              <a:buFont typeface="Fira Sans Condensed Light"/>
              <a:buChar char="●"/>
            </a:pPr>
            <a:r>
              <a:rPr lang="en" sz="2200">
                <a:solidFill>
                  <a:srgbClr val="FFFFFF"/>
                </a:solidFill>
                <a:latin typeface="Fira Sans Condensed Light"/>
                <a:ea typeface="Fira Sans Condensed Light"/>
                <a:cs typeface="Fira Sans Condensed Light"/>
                <a:sym typeface="Fira Sans Condensed Light"/>
              </a:rPr>
              <a:t>magFilter - THREE.LinearFilter</a:t>
            </a:r>
            <a:endParaRPr sz="2200">
              <a:solidFill>
                <a:srgbClr val="FFFFFF"/>
              </a:solidFill>
              <a:latin typeface="Fira Sans Condensed Light"/>
              <a:ea typeface="Fira Sans Condensed Light"/>
              <a:cs typeface="Fira Sans Condensed Light"/>
              <a:sym typeface="Fira Sans Condensed Light"/>
            </a:endParaRPr>
          </a:p>
          <a:p>
            <a:pPr marL="457200" lvl="0" indent="-368300" algn="l" rtl="0">
              <a:spcBef>
                <a:spcPts val="0"/>
              </a:spcBef>
              <a:spcAft>
                <a:spcPts val="0"/>
              </a:spcAft>
              <a:buClr>
                <a:srgbClr val="FFFFFF"/>
              </a:buClr>
              <a:buSzPts val="2200"/>
              <a:buFont typeface="Fira Sans Condensed Light"/>
              <a:buChar char="●"/>
            </a:pPr>
            <a:r>
              <a:rPr lang="en" sz="2200">
                <a:solidFill>
                  <a:srgbClr val="FFFFFF"/>
                </a:solidFill>
                <a:latin typeface="Fira Sans Condensed Light"/>
                <a:ea typeface="Fira Sans Condensed Light"/>
                <a:cs typeface="Fira Sans Condensed Light"/>
                <a:sym typeface="Fira Sans Condensed Light"/>
              </a:rPr>
              <a:t>Type -THREE.UnsignedByteType</a:t>
            </a:r>
            <a:endParaRPr sz="220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4"/>
        <p:cNvGrpSpPr/>
        <p:nvPr/>
      </p:nvGrpSpPr>
      <p:grpSpPr>
        <a:xfrm>
          <a:off x="0" y="0"/>
          <a:ext cx="0" cy="0"/>
          <a:chOff x="0" y="0"/>
          <a:chExt cx="0" cy="0"/>
        </a:xfrm>
      </p:grpSpPr>
      <p:sp>
        <p:nvSpPr>
          <p:cNvPr id="825" name="Google Shape;825;p83"/>
          <p:cNvSpPr txBox="1">
            <a:spLocks noGrp="1"/>
          </p:cNvSpPr>
          <p:nvPr>
            <p:ph type="ctrTitle"/>
          </p:nvPr>
        </p:nvSpPr>
        <p:spPr>
          <a:xfrm>
            <a:off x="1381450" y="499675"/>
            <a:ext cx="6730200" cy="146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TERIMA KASIH!</a:t>
            </a:r>
            <a:endParaRPr/>
          </a:p>
        </p:txBody>
      </p:sp>
      <p:sp>
        <p:nvSpPr>
          <p:cNvPr id="826" name="Google Shape;826;p83"/>
          <p:cNvSpPr txBox="1">
            <a:spLocks noGrp="1"/>
          </p:cNvSpPr>
          <p:nvPr>
            <p:ph type="subTitle" idx="1"/>
          </p:nvPr>
        </p:nvSpPr>
        <p:spPr>
          <a:xfrm>
            <a:off x="2561975" y="2105100"/>
            <a:ext cx="4020000" cy="120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Apakah ada pertanyaan?</a:t>
            </a:r>
            <a:endParaRPr>
              <a:solidFill>
                <a:srgbClr val="F3F3F3"/>
              </a:solidFill>
            </a:endParaRPr>
          </a:p>
          <a:p>
            <a:pPr marL="0" lvl="0" indent="0" algn="ctr" rtl="0">
              <a:spcBef>
                <a:spcPts val="0"/>
              </a:spcBef>
              <a:spcAft>
                <a:spcPts val="0"/>
              </a:spcAft>
              <a:buClr>
                <a:schemeClr val="dk1"/>
              </a:buClr>
              <a:buSzPts val="1100"/>
              <a:buFont typeface="Arial"/>
              <a:buNone/>
            </a:pPr>
            <a:endParaRPr>
              <a:solidFill>
                <a:srgbClr val="F3F3F3"/>
              </a:solidFill>
            </a:endParaRPr>
          </a:p>
          <a:p>
            <a:pPr marL="0" lvl="0" indent="0" algn="ctr" rtl="0">
              <a:spcBef>
                <a:spcPts val="0"/>
              </a:spcBef>
              <a:spcAft>
                <a:spcPts val="0"/>
              </a:spcAft>
              <a:buNone/>
            </a:pPr>
            <a:endParaRPr>
              <a:solidFill>
                <a:srgbClr val="F3F3F3"/>
              </a:solidFill>
            </a:endParaRPr>
          </a:p>
        </p:txBody>
      </p:sp>
      <p:sp>
        <p:nvSpPr>
          <p:cNvPr id="827" name="Google Shape;827;p83"/>
          <p:cNvSpPr txBox="1"/>
          <p:nvPr/>
        </p:nvSpPr>
        <p:spPr>
          <a:xfrm>
            <a:off x="3500975" y="4280644"/>
            <a:ext cx="2142000" cy="235800"/>
          </a:xfrm>
          <a:prstGeom prst="rect">
            <a:avLst/>
          </a:prstGeom>
          <a:noFill/>
          <a:ln>
            <a:noFill/>
          </a:ln>
        </p:spPr>
        <p:txBody>
          <a:bodyPr spcFirstLastPara="1" wrap="square" lIns="91425" tIns="91425" rIns="91425" bIns="91425" anchor="b" anchorCtr="0">
            <a:noAutofit/>
          </a:bodyPr>
          <a:lstStyle/>
          <a:p>
            <a:pPr marL="0" lvl="0" indent="0" algn="ctr" rtl="0">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Please keep this slide for attribution.</a:t>
            </a:r>
            <a:endParaRPr sz="900">
              <a:solidFill>
                <a:srgbClr val="F3F3F3"/>
              </a:solidFill>
              <a:latin typeface="Fira Sans Condensed Light"/>
              <a:ea typeface="Fira Sans Condensed Light"/>
              <a:cs typeface="Fira Sans Condensed Light"/>
              <a:sym typeface="Fira Sans Condensed Light"/>
            </a:endParaRPr>
          </a:p>
        </p:txBody>
      </p:sp>
      <p:grpSp>
        <p:nvGrpSpPr>
          <p:cNvPr id="828" name="Google Shape;828;p83"/>
          <p:cNvGrpSpPr/>
          <p:nvPr/>
        </p:nvGrpSpPr>
        <p:grpSpPr>
          <a:xfrm>
            <a:off x="3914560" y="3451633"/>
            <a:ext cx="268782" cy="268485"/>
            <a:chOff x="3303268" y="3817349"/>
            <a:chExt cx="346056" cy="345674"/>
          </a:xfrm>
        </p:grpSpPr>
        <p:sp>
          <p:nvSpPr>
            <p:cNvPr id="829" name="Google Shape;829;p83"/>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3"/>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3"/>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3"/>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83"/>
          <p:cNvGrpSpPr/>
          <p:nvPr/>
        </p:nvGrpSpPr>
        <p:grpSpPr>
          <a:xfrm>
            <a:off x="4263368" y="3451633"/>
            <a:ext cx="268782" cy="268485"/>
            <a:chOff x="3752358" y="3817349"/>
            <a:chExt cx="346056" cy="345674"/>
          </a:xfrm>
        </p:grpSpPr>
        <p:sp>
          <p:nvSpPr>
            <p:cNvPr id="834" name="Google Shape;834;p83"/>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3"/>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3"/>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3"/>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83"/>
          <p:cNvGrpSpPr/>
          <p:nvPr/>
        </p:nvGrpSpPr>
        <p:grpSpPr>
          <a:xfrm>
            <a:off x="4612176" y="3451633"/>
            <a:ext cx="268757" cy="268485"/>
            <a:chOff x="4201447" y="3817349"/>
            <a:chExt cx="346024" cy="345674"/>
          </a:xfrm>
        </p:grpSpPr>
        <p:sp>
          <p:nvSpPr>
            <p:cNvPr id="839" name="Google Shape;839;p83"/>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3"/>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83"/>
          <p:cNvGrpSpPr/>
          <p:nvPr/>
        </p:nvGrpSpPr>
        <p:grpSpPr>
          <a:xfrm>
            <a:off x="4960939" y="3451633"/>
            <a:ext cx="268460" cy="268485"/>
            <a:chOff x="5549861" y="3817349"/>
            <a:chExt cx="345642" cy="345674"/>
          </a:xfrm>
        </p:grpSpPr>
        <p:sp>
          <p:nvSpPr>
            <p:cNvPr id="842" name="Google Shape;842;p83"/>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3"/>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3"/>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8"/>
        <p:cNvGrpSpPr/>
        <p:nvPr/>
      </p:nvGrpSpPr>
      <p:grpSpPr>
        <a:xfrm>
          <a:off x="0" y="0"/>
          <a:ext cx="0" cy="0"/>
          <a:chOff x="0" y="0"/>
          <a:chExt cx="0" cy="0"/>
        </a:xfrm>
      </p:grpSpPr>
      <p:sp>
        <p:nvSpPr>
          <p:cNvPr id="849" name="Google Shape;849;p84"/>
          <p:cNvSpPr txBox="1">
            <a:spLocks noGrp="1"/>
          </p:cNvSpPr>
          <p:nvPr>
            <p:ph type="body" idx="1"/>
          </p:nvPr>
        </p:nvSpPr>
        <p:spPr>
          <a:xfrm>
            <a:off x="720000" y="1152475"/>
            <a:ext cx="7704000" cy="34164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EFEFEF"/>
                </a:solidFill>
                <a:latin typeface="Rajdhani"/>
                <a:ea typeface="Rajdhani"/>
                <a:cs typeface="Rajdhani"/>
                <a:sym typeface="Rajdhani"/>
              </a:rPr>
              <a:t>WEBSITE</a:t>
            </a:r>
            <a:endParaRPr b="1">
              <a:solidFill>
                <a:srgbClr val="EFEFEF"/>
              </a:solidFill>
              <a:latin typeface="Rajdhani"/>
              <a:ea typeface="Rajdhani"/>
              <a:cs typeface="Rajdhani"/>
              <a:sym typeface="Rajdhani"/>
            </a:endParaRPr>
          </a:p>
          <a:p>
            <a:pPr marL="457200" lvl="0" indent="-298450" algn="l" rtl="0">
              <a:spcBef>
                <a:spcPts val="1600"/>
              </a:spcBef>
              <a:spcAft>
                <a:spcPts val="0"/>
              </a:spcAft>
              <a:buClr>
                <a:srgbClr val="EFEFEF"/>
              </a:buClr>
              <a:buSzPts val="1100"/>
              <a:buChar char="●"/>
            </a:pPr>
            <a:r>
              <a:rPr lang="en">
                <a:solidFill>
                  <a:srgbClr val="EFEFEF"/>
                </a:solidFill>
              </a:rPr>
              <a:t>https://threejs.org/docs/#api/en/textures/Texture</a:t>
            </a:r>
            <a:endParaRPr>
              <a:solidFill>
                <a:srgbClr val="EFEFEF"/>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endParaRPr>
          </a:p>
          <a:p>
            <a:pPr marL="457200" lvl="0" indent="-298450" algn="l" rtl="0">
              <a:spcBef>
                <a:spcPts val="0"/>
              </a:spcBef>
              <a:spcAft>
                <a:spcPts val="0"/>
              </a:spcAft>
              <a:buClr>
                <a:srgbClr val="EFEFEF"/>
              </a:buClr>
              <a:buSzPts val="1100"/>
              <a:buChar char="●"/>
            </a:pPr>
            <a:r>
              <a:rPr lang="en">
                <a:solidFill>
                  <a:srgbClr val="EFEFEF"/>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Artificial face recognition abstract</a:t>
            </a:r>
            <a:r>
              <a:rPr lang="en">
                <a:solidFill>
                  <a:srgbClr val="EFEFEF"/>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ogy particle background</a:t>
            </a:r>
            <a:r>
              <a:rPr lang="en">
                <a:solidFill>
                  <a:srgbClr val="EFEFEF"/>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technology</a:t>
            </a:r>
            <a:endParaRPr>
              <a:solidFill>
                <a:srgbClr val="EFEFEF"/>
              </a:solidFill>
            </a:endParaRPr>
          </a:p>
          <a:p>
            <a:pPr marL="457200" lvl="0" indent="-298450" algn="l" rtl="0">
              <a:spcBef>
                <a:spcPts val="0"/>
              </a:spcBef>
              <a:spcAft>
                <a:spcPts val="0"/>
              </a:spcAft>
              <a:buClr>
                <a:srgbClr val="EFEFEF"/>
              </a:buClr>
              <a:buSzPts val="1100"/>
              <a:buChar char="●"/>
            </a:pPr>
            <a:r>
              <a:rPr lang="en">
                <a:solidFill>
                  <a:srgbClr val="EFEFEF"/>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Simple geometric monoline logos</a:t>
            </a:r>
            <a:endParaRPr>
              <a:solidFill>
                <a:srgbClr val="EFEFEF"/>
              </a:solidFill>
            </a:endParaRPr>
          </a:p>
          <a:p>
            <a:pPr marL="457200" lvl="0" indent="-298450" algn="l" rtl="0">
              <a:spcBef>
                <a:spcPts val="0"/>
              </a:spcBef>
              <a:spcAft>
                <a:spcPts val="0"/>
              </a:spcAft>
              <a:buClr>
                <a:srgbClr val="EFEFEF"/>
              </a:buClr>
              <a:buSzPts val="1100"/>
              <a:buChar char="●"/>
            </a:pPr>
            <a:r>
              <a:rPr lang="en">
                <a:solidFill>
                  <a:srgbClr val="EFEFEF"/>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Abstract artificial intelligence background</a:t>
            </a:r>
            <a:endParaRPr>
              <a:solidFill>
                <a:srgbClr val="EFEFEF"/>
              </a:solidFill>
            </a:endParaRPr>
          </a:p>
          <a:p>
            <a:pPr marL="0" lvl="0" indent="0" algn="l" rtl="0">
              <a:spcBef>
                <a:spcPts val="1600"/>
              </a:spcBef>
              <a:spcAft>
                <a:spcPts val="0"/>
              </a:spcAft>
              <a:buNone/>
            </a:pPr>
            <a:r>
              <a:rPr lang="en" b="1">
                <a:solidFill>
                  <a:srgbClr val="EFEFEF"/>
                </a:solidFill>
                <a:latin typeface="Rajdhani"/>
                <a:ea typeface="Rajdhani"/>
                <a:cs typeface="Rajdhani"/>
                <a:sym typeface="Rajdhani"/>
              </a:rPr>
              <a:t>EBOOK</a:t>
            </a:r>
            <a:endParaRPr b="1">
              <a:solidFill>
                <a:srgbClr val="EFEFEF"/>
              </a:solidFill>
              <a:latin typeface="Rajdhani"/>
              <a:ea typeface="Rajdhani"/>
              <a:cs typeface="Rajdhani"/>
              <a:sym typeface="Rajdhani"/>
            </a:endParaRPr>
          </a:p>
          <a:p>
            <a:pPr marL="457200" lvl="0" indent="-298450" algn="l" rtl="0">
              <a:spcBef>
                <a:spcPts val="1600"/>
              </a:spcBef>
              <a:spcAft>
                <a:spcPts val="0"/>
              </a:spcAft>
              <a:buClr>
                <a:srgbClr val="EFEFEF"/>
              </a:buClr>
              <a:buSzPts val="1100"/>
              <a:buChar char="●"/>
            </a:pPr>
            <a:r>
              <a:rPr lang="en">
                <a:solidFill>
                  <a:srgbClr val="EFEFEF"/>
                </a:solidFill>
              </a:rPr>
              <a:t>Learning ThreeJS</a:t>
            </a:r>
            <a:endParaRPr>
              <a:solidFill>
                <a:srgbClr val="EFEFEF"/>
              </a:solidFill>
            </a:endParaRPr>
          </a:p>
        </p:txBody>
      </p:sp>
      <p:sp>
        <p:nvSpPr>
          <p:cNvPr id="850" name="Google Shape;850;p8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SUMBER</a:t>
            </a:r>
            <a:endParaRPr>
              <a:solidFill>
                <a:srgbClr val="F3F3F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sp>
        <p:nvSpPr>
          <p:cNvPr id="176" name="Google Shape;176;p28"/>
          <p:cNvSpPr txBox="1">
            <a:spLocks noGrp="1"/>
          </p:cNvSpPr>
          <p:nvPr>
            <p:ph type="title"/>
          </p:nvPr>
        </p:nvSpPr>
        <p:spPr>
          <a:xfrm>
            <a:off x="2932500" y="1170788"/>
            <a:ext cx="3279000" cy="99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Constructor</a:t>
            </a:r>
            <a:endParaRPr/>
          </a:p>
        </p:txBody>
      </p:sp>
      <p:sp>
        <p:nvSpPr>
          <p:cNvPr id="177" name="Google Shape;177;p28"/>
          <p:cNvSpPr txBox="1"/>
          <p:nvPr/>
        </p:nvSpPr>
        <p:spPr>
          <a:xfrm>
            <a:off x="829800" y="2297513"/>
            <a:ext cx="7636800" cy="1218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600">
                <a:solidFill>
                  <a:srgbClr val="FFFFFF"/>
                </a:solidFill>
                <a:latin typeface="Fira Sans Condensed Light"/>
                <a:ea typeface="Fira Sans Condensed Light"/>
                <a:cs typeface="Fira Sans Condensed Light"/>
                <a:sym typeface="Fira Sans Condensed Light"/>
              </a:rPr>
              <a:t>Texture( image, mapping, wrapS, wrapT, magFilter, </a:t>
            </a:r>
            <a:endParaRPr sz="2600">
              <a:solidFill>
                <a:srgbClr val="FFFFFF"/>
              </a:solidFill>
              <a:latin typeface="Fira Sans Condensed Light"/>
              <a:ea typeface="Fira Sans Condensed Light"/>
              <a:cs typeface="Fira Sans Condensed Light"/>
              <a:sym typeface="Fira Sans Condensed Light"/>
            </a:endParaRPr>
          </a:p>
          <a:p>
            <a:pPr marL="457200" lvl="0" indent="457200" algn="just" rtl="0">
              <a:spcBef>
                <a:spcPts val="0"/>
              </a:spcBef>
              <a:spcAft>
                <a:spcPts val="0"/>
              </a:spcAft>
              <a:buNone/>
            </a:pPr>
            <a:r>
              <a:rPr lang="en" sz="2600">
                <a:solidFill>
                  <a:srgbClr val="FFFFFF"/>
                </a:solidFill>
                <a:latin typeface="Fira Sans Condensed Light"/>
                <a:ea typeface="Fira Sans Condensed Light"/>
                <a:cs typeface="Fira Sans Condensed Light"/>
                <a:sym typeface="Fira Sans Condensed Light"/>
              </a:rPr>
              <a:t>  minFilter, format, type, anisotropy, encoding )</a:t>
            </a:r>
            <a:endParaRPr sz="260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2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PROPERTY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xfrm>
            <a:off x="3299550" y="16500"/>
            <a:ext cx="2544900" cy="99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Property</a:t>
            </a:r>
            <a:endParaRPr/>
          </a:p>
        </p:txBody>
      </p:sp>
      <p:sp>
        <p:nvSpPr>
          <p:cNvPr id="188" name="Google Shape;188;p30"/>
          <p:cNvSpPr txBox="1"/>
          <p:nvPr/>
        </p:nvSpPr>
        <p:spPr>
          <a:xfrm>
            <a:off x="381750" y="860700"/>
            <a:ext cx="83181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F2F2F2"/>
                </a:solidFill>
                <a:latin typeface="Fira Sans Condensed"/>
                <a:ea typeface="Fira Sans Condensed"/>
                <a:cs typeface="Fira Sans Condensed"/>
                <a:sym typeface="Fira Sans Condensed"/>
              </a:rPr>
              <a:t>.id : Integer</a:t>
            </a:r>
            <a:endParaRPr sz="1300" b="1">
              <a:solidFill>
                <a:srgbClr val="F2F2F2"/>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a:solidFill>
                  <a:srgbClr val="F2F2F2"/>
                </a:solidFill>
                <a:latin typeface="Fira Sans Condensed"/>
                <a:ea typeface="Fira Sans Condensed"/>
                <a:cs typeface="Fira Sans Condensed"/>
                <a:sym typeface="Fira Sans Condensed"/>
              </a:rPr>
              <a:t>Readonly - nomor unik untuk tekstur.</a:t>
            </a:r>
            <a:endParaRPr sz="1300">
              <a:solidFill>
                <a:srgbClr val="F2F2F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b="1">
              <a:solidFill>
                <a:srgbClr val="F2F2F2"/>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b="1">
                <a:solidFill>
                  <a:srgbClr val="F2F2F2"/>
                </a:solidFill>
                <a:latin typeface="Fira Sans Condensed"/>
                <a:ea typeface="Fira Sans Condensed"/>
                <a:cs typeface="Fira Sans Condensed"/>
                <a:sym typeface="Fira Sans Condensed"/>
              </a:rPr>
              <a:t>.uuid : String</a:t>
            </a:r>
            <a:endParaRPr sz="1300" b="1">
              <a:solidFill>
                <a:srgbClr val="F2F2F2"/>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a:solidFill>
                  <a:srgbClr val="F2F2F2"/>
                </a:solidFill>
                <a:latin typeface="Fira Sans Condensed"/>
                <a:ea typeface="Fira Sans Condensed"/>
                <a:cs typeface="Fira Sans Condensed"/>
                <a:sym typeface="Fira Sans Condensed"/>
              </a:rPr>
              <a:t>UUID dari objek. Secara otomatis ditetapkan, tidak boleh diedit.</a:t>
            </a:r>
            <a:endParaRPr sz="1300">
              <a:solidFill>
                <a:srgbClr val="F2F2F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a:solidFill>
                <a:srgbClr val="F2F2F2"/>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b="1">
                <a:solidFill>
                  <a:srgbClr val="F2F2F2"/>
                </a:solidFill>
                <a:latin typeface="Fira Sans Condensed"/>
                <a:ea typeface="Fira Sans Condensed"/>
                <a:cs typeface="Fira Sans Condensed"/>
                <a:sym typeface="Fira Sans Condensed"/>
              </a:rPr>
              <a:t>.name : String</a:t>
            </a:r>
            <a:endParaRPr sz="1300" b="1">
              <a:solidFill>
                <a:srgbClr val="F2F2F2"/>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a:solidFill>
                  <a:srgbClr val="F2F2F2"/>
                </a:solidFill>
                <a:latin typeface="Fira Sans Condensed"/>
                <a:ea typeface="Fira Sans Condensed"/>
                <a:cs typeface="Fira Sans Condensed"/>
                <a:sym typeface="Fira Sans Condensed"/>
              </a:rPr>
              <a:t>Nama opsional objek (tidak harus unik). Default adalah string kosong.</a:t>
            </a:r>
            <a:endParaRPr sz="1300">
              <a:solidFill>
                <a:srgbClr val="F2F2F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a:solidFill>
                <a:srgbClr val="F2F2F2"/>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b="1">
                <a:solidFill>
                  <a:srgbClr val="F2F2F2"/>
                </a:solidFill>
                <a:latin typeface="Fira Sans Condensed"/>
                <a:ea typeface="Fira Sans Condensed"/>
                <a:cs typeface="Fira Sans Condensed"/>
                <a:sym typeface="Fira Sans Condensed"/>
              </a:rPr>
              <a:t>.image : Image</a:t>
            </a:r>
            <a:endParaRPr sz="1300" b="1">
              <a:solidFill>
                <a:srgbClr val="F2F2F2"/>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a:solidFill>
                  <a:srgbClr val="F2F2F2"/>
                </a:solidFill>
                <a:latin typeface="Fira Sans Condensed"/>
                <a:ea typeface="Fira Sans Condensed"/>
                <a:cs typeface="Fira Sans Condensed"/>
                <a:sym typeface="Fira Sans Condensed"/>
              </a:rPr>
              <a:t>Objek gambar, biasanya dibuat menggunakan metode TextureLoader.load . Ini dapat berupa gambar apa saja (mis., PNG, JPG, GIF, DDS) atau video (mis., MP4, OGG / OGV) yang didukung oleh three.js.</a:t>
            </a:r>
            <a:endParaRPr sz="1300">
              <a:solidFill>
                <a:srgbClr val="F2F2F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a:solidFill>
                <a:srgbClr val="F2F2F2"/>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b="1">
                <a:solidFill>
                  <a:srgbClr val="F2F2F2"/>
                </a:solidFill>
                <a:latin typeface="Fira Sans Condensed"/>
                <a:ea typeface="Fira Sans Condensed"/>
                <a:cs typeface="Fira Sans Condensed"/>
                <a:sym typeface="Fira Sans Condensed"/>
              </a:rPr>
              <a:t>. mipmaps : Array</a:t>
            </a:r>
            <a:endParaRPr sz="1300" b="1">
              <a:solidFill>
                <a:srgbClr val="F2F2F2"/>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a:solidFill>
                  <a:srgbClr val="F2F2F2"/>
                </a:solidFill>
                <a:latin typeface="Fira Sans Condensed"/>
                <a:ea typeface="Fira Sans Condensed"/>
                <a:cs typeface="Fira Sans Condensed"/>
                <a:sym typeface="Fira Sans Condensed"/>
              </a:rPr>
              <a:t>Larik mipmap yang ditentukan pengguna (opsional).</a:t>
            </a:r>
            <a:endParaRPr sz="1300">
              <a:solidFill>
                <a:srgbClr val="F2F2F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b="1">
              <a:solidFill>
                <a:srgbClr val="F2F2F2"/>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b="1">
                <a:solidFill>
                  <a:srgbClr val="F2F2F2"/>
                </a:solidFill>
                <a:latin typeface="Fira Sans Condensed"/>
                <a:ea typeface="Fira Sans Condensed"/>
                <a:cs typeface="Fira Sans Condensed"/>
                <a:sym typeface="Fira Sans Condensed"/>
              </a:rPr>
              <a:t>.mapping : number</a:t>
            </a:r>
            <a:endParaRPr sz="1300" b="1">
              <a:solidFill>
                <a:srgbClr val="F2F2F2"/>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300">
                <a:solidFill>
                  <a:srgbClr val="F2F2F2"/>
                </a:solidFill>
                <a:latin typeface="Fira Sans Condensed"/>
                <a:ea typeface="Fira Sans Condensed"/>
                <a:cs typeface="Fira Sans Condensed"/>
                <a:sym typeface="Fira Sans Condensed"/>
              </a:rPr>
              <a:t>Bagaimana gambar diterapkan pada objek. Tipe objek dengan default THREE.UVMapping, di mana koordinat U, V digunakan untuk implementasi map.</a:t>
            </a:r>
            <a:endParaRPr sz="1300">
              <a:solidFill>
                <a:srgbClr val="F2F2F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a:solidFill>
                <a:srgbClr val="F2F2F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a:solidFill>
                <a:srgbClr val="F2F2F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a:solidFill>
                <a:srgbClr val="F2F2F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a:solidFill>
                <a:srgbClr val="F2F2F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300">
              <a:solidFill>
                <a:srgbClr val="F2F2F2"/>
              </a:solidFill>
              <a:latin typeface="Fira Sans Condensed"/>
              <a:ea typeface="Fira Sans Condensed"/>
              <a:cs typeface="Fira Sans Condensed"/>
              <a:sym typeface="Fira Sans Condensed"/>
            </a:endParaRPr>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2252</Words>
  <Application>Microsoft Office PowerPoint</Application>
  <PresentationFormat>On-screen Show (16:9)</PresentationFormat>
  <Paragraphs>366</Paragraphs>
  <Slides>62</Slides>
  <Notes>62</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Anton</vt:lpstr>
      <vt:lpstr>Arial</vt:lpstr>
      <vt:lpstr>Advent Pro Light</vt:lpstr>
      <vt:lpstr>Fira Sans Condensed</vt:lpstr>
      <vt:lpstr>Josefin Slab</vt:lpstr>
      <vt:lpstr>Rajdhani</vt:lpstr>
      <vt:lpstr>Fira Sans Condensed Light</vt:lpstr>
      <vt:lpstr>Ai Tech Agency by Slidesgo</vt:lpstr>
      <vt:lpstr>BEKERJA DENGAN TEKSTUR</vt:lpstr>
      <vt:lpstr>ANGGOTA KELOMPOK</vt:lpstr>
      <vt:lpstr>LOAD TEXTURE</vt:lpstr>
      <vt:lpstr>INTRO TEXTURE</vt:lpstr>
      <vt:lpstr>Apa itu Tekstur?</vt:lpstr>
      <vt:lpstr>TEKSTUR</vt:lpstr>
      <vt:lpstr>Constructor</vt:lpstr>
      <vt:lpstr>PROPERTY</vt:lpstr>
      <vt:lpstr>Property</vt:lpstr>
      <vt:lpstr>Property</vt:lpstr>
      <vt:lpstr>Property</vt:lpstr>
      <vt:lpstr>Property</vt:lpstr>
      <vt:lpstr>Property</vt:lpstr>
      <vt:lpstr>METODE</vt:lpstr>
      <vt:lpstr>Metode</vt:lpstr>
      <vt:lpstr>LOAD TEXTURE AND APPLYING TO MESH</vt:lpstr>
      <vt:lpstr>PowerPoint Presentation</vt:lpstr>
      <vt:lpstr>PowerPoint Presentation</vt:lpstr>
      <vt:lpstr>CUSTOM LOADERS</vt:lpstr>
      <vt:lpstr>Custom Loaders</vt:lpstr>
      <vt:lpstr>FILTERING &amp; MIPS</vt:lpstr>
      <vt:lpstr>PowerPoint Presentation</vt:lpstr>
      <vt:lpstr>PowerPoint Presentation</vt:lpstr>
      <vt:lpstr>PowerPoint Presentation</vt:lpstr>
      <vt:lpstr>CREATE WRINKLES</vt:lpstr>
      <vt:lpstr>PowerPoint Presentation</vt:lpstr>
      <vt:lpstr>PowerPoint Presentation</vt:lpstr>
      <vt:lpstr>PowerPoint Presentation</vt:lpstr>
      <vt:lpstr>PowerPoint Presentation</vt:lpstr>
      <vt:lpstr>PowerPoint Presentation</vt:lpstr>
      <vt:lpstr>FAKE SHADOWS</vt:lpstr>
      <vt:lpstr>PowerPoint Presentation</vt:lpstr>
      <vt:lpstr>Fake Shadows</vt:lpstr>
      <vt:lpstr>Light Map</vt:lpstr>
      <vt:lpstr>Fake Shadow</vt:lpstr>
      <vt:lpstr>Fake Shadow</vt:lpstr>
      <vt:lpstr>FAKE REFLECTION</vt:lpstr>
      <vt:lpstr>Environment Map</vt:lpstr>
      <vt:lpstr>Environment Map</vt:lpstr>
      <vt:lpstr>Fake Reflection</vt:lpstr>
      <vt:lpstr>Fake Reflection</vt:lpstr>
      <vt:lpstr>Fake Reflection</vt:lpstr>
      <vt:lpstr>Fake Reflection</vt:lpstr>
      <vt:lpstr>SPECULAR MAP</vt:lpstr>
      <vt:lpstr>Specular Map</vt:lpstr>
      <vt:lpstr>Specular Map</vt:lpstr>
      <vt:lpstr>Specular Map</vt:lpstr>
      <vt:lpstr>REPEAT WRAPPING</vt:lpstr>
      <vt:lpstr>PowerPoint Presentation</vt:lpstr>
      <vt:lpstr>PROPERTY</vt:lpstr>
      <vt:lpstr>CANVAS TEXTURE</vt:lpstr>
      <vt:lpstr>PowerPoint Presentation</vt:lpstr>
      <vt:lpstr>PowerPoint Presentation</vt:lpstr>
      <vt:lpstr>PowerPoint Presentation</vt:lpstr>
      <vt:lpstr>Constructor</vt:lpstr>
      <vt:lpstr>VIDEO TEXTURE</vt:lpstr>
      <vt:lpstr>PowerPoint Presentation</vt:lpstr>
      <vt:lpstr>PowerPoint Presentation</vt:lpstr>
      <vt:lpstr>PowerPoint Presentation</vt:lpstr>
      <vt:lpstr>Constructor</vt:lpstr>
      <vt:lpstr>TERIMA KASIH!</vt:lpstr>
      <vt:lpstr>SUMBER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BEKERJA DENGAN TEKSTUR</dc:title>
  <cp:lastModifiedBy>lenovo</cp:lastModifiedBy>
  <cp:revision>4</cp:revision>
  <dcterms:modified xsi:type="dcterms:W3CDTF">2020-12-17T23:49:06Z</dcterms:modified>
</cp:coreProperties>
</file>